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2D5ABB26-0587-4C30-8999-92F81FD0307C}">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34543" autoAdjust="0"/>
    <p:restoredTop sz="86443" autoAdjust="0"/>
  </p:normalViewPr>
  <p:slideViewPr>
    <p:cSldViewPr snapToGrid="0">
      <p:cViewPr varScale="1">
        <p:scale>
          <a:sx n="65" d="100"/>
          <a:sy n="65" d="100"/>
        </p:scale>
        <p:origin x="66" y="846"/>
      </p:cViewPr>
      <p:guideLst/>
    </p:cSldViewPr>
  </p:slideViewPr>
  <p:outlineViewPr>
    <p:cViewPr>
      <p:scale>
        <a:sx n="33" d="100"/>
        <a:sy n="33" d="100"/>
      </p:scale>
      <p:origin x="0" y="-5682"/>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514D8DA5-8D85-4922-8AD4-A42A518F71F4}" type="datetimeFigureOut">
              <a:rPr lang="en-US" smtClean="0"/>
              <a:t>8/9/2014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5ED6FA0-D6DC-4714-8A7F-AC525847A2F8}" type="slidenum">
              <a:rPr lang="en-US" smtClean="0"/>
              <a:t>‹#›</a:t>
            </a:fld>
            <a:endParaRPr lang="en-US"/>
          </a:p>
        </p:txBody>
      </p:sp>
    </p:spTree>
    <p:extLst>
      <p:ext uri="{BB962C8B-B14F-4D97-AF65-F5344CB8AC3E}">
        <p14:creationId xmlns:p14="http://schemas.microsoft.com/office/powerpoint/2010/main" val="356721295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14D8DA5-8D85-4922-8AD4-A42A518F71F4}" type="datetimeFigureOut">
              <a:rPr lang="en-US" smtClean="0"/>
              <a:t>8/9/2014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5ED6FA0-D6DC-4714-8A7F-AC525847A2F8}" type="slidenum">
              <a:rPr lang="en-US" smtClean="0"/>
              <a:t>‹#›</a:t>
            </a:fld>
            <a:endParaRPr lang="en-US"/>
          </a:p>
        </p:txBody>
      </p:sp>
    </p:spTree>
    <p:extLst>
      <p:ext uri="{BB962C8B-B14F-4D97-AF65-F5344CB8AC3E}">
        <p14:creationId xmlns:p14="http://schemas.microsoft.com/office/powerpoint/2010/main" val="249939729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14D8DA5-8D85-4922-8AD4-A42A518F71F4}" type="datetimeFigureOut">
              <a:rPr lang="en-US" smtClean="0"/>
              <a:t>8/9/2014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5ED6FA0-D6DC-4714-8A7F-AC525847A2F8}" type="slidenum">
              <a:rPr lang="en-US" smtClean="0"/>
              <a:t>‹#›</a:t>
            </a:fld>
            <a:endParaRPr lang="en-US"/>
          </a:p>
        </p:txBody>
      </p:sp>
    </p:spTree>
    <p:extLst>
      <p:ext uri="{BB962C8B-B14F-4D97-AF65-F5344CB8AC3E}">
        <p14:creationId xmlns:p14="http://schemas.microsoft.com/office/powerpoint/2010/main" val="383191737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14D8DA5-8D85-4922-8AD4-A42A518F71F4}" type="datetimeFigureOut">
              <a:rPr lang="en-US" smtClean="0"/>
              <a:t>8/9/2014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5ED6FA0-D6DC-4714-8A7F-AC525847A2F8}" type="slidenum">
              <a:rPr lang="en-US" smtClean="0"/>
              <a:t>‹#›</a:t>
            </a:fld>
            <a:endParaRPr lang="en-US"/>
          </a:p>
        </p:txBody>
      </p:sp>
    </p:spTree>
    <p:extLst>
      <p:ext uri="{BB962C8B-B14F-4D97-AF65-F5344CB8AC3E}">
        <p14:creationId xmlns:p14="http://schemas.microsoft.com/office/powerpoint/2010/main" val="37684050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14D8DA5-8D85-4922-8AD4-A42A518F71F4}" type="datetimeFigureOut">
              <a:rPr lang="en-US" smtClean="0"/>
              <a:t>8/9/2014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5ED6FA0-D6DC-4714-8A7F-AC525847A2F8}" type="slidenum">
              <a:rPr lang="en-US" smtClean="0"/>
              <a:t>‹#›</a:t>
            </a:fld>
            <a:endParaRPr lang="en-US"/>
          </a:p>
        </p:txBody>
      </p:sp>
    </p:spTree>
    <p:extLst>
      <p:ext uri="{BB962C8B-B14F-4D97-AF65-F5344CB8AC3E}">
        <p14:creationId xmlns:p14="http://schemas.microsoft.com/office/powerpoint/2010/main" val="326260725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14D8DA5-8D85-4922-8AD4-A42A518F71F4}" type="datetimeFigureOut">
              <a:rPr lang="en-US" smtClean="0"/>
              <a:t>8/9/2014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5ED6FA0-D6DC-4714-8A7F-AC525847A2F8}" type="slidenum">
              <a:rPr lang="en-US" smtClean="0"/>
              <a:t>‹#›</a:t>
            </a:fld>
            <a:endParaRPr lang="en-US"/>
          </a:p>
        </p:txBody>
      </p:sp>
    </p:spTree>
    <p:extLst>
      <p:ext uri="{BB962C8B-B14F-4D97-AF65-F5344CB8AC3E}">
        <p14:creationId xmlns:p14="http://schemas.microsoft.com/office/powerpoint/2010/main" val="335807872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514D8DA5-8D85-4922-8AD4-A42A518F71F4}" type="datetimeFigureOut">
              <a:rPr lang="en-US" smtClean="0"/>
              <a:t>8/9/2014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5ED6FA0-D6DC-4714-8A7F-AC525847A2F8}" type="slidenum">
              <a:rPr lang="en-US" smtClean="0"/>
              <a:t>‹#›</a:t>
            </a:fld>
            <a:endParaRPr lang="en-US"/>
          </a:p>
        </p:txBody>
      </p:sp>
    </p:spTree>
    <p:extLst>
      <p:ext uri="{BB962C8B-B14F-4D97-AF65-F5344CB8AC3E}">
        <p14:creationId xmlns:p14="http://schemas.microsoft.com/office/powerpoint/2010/main" val="239159005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514D8DA5-8D85-4922-8AD4-A42A518F71F4}" type="datetimeFigureOut">
              <a:rPr lang="en-US" smtClean="0"/>
              <a:t>8/9/2014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5ED6FA0-D6DC-4714-8A7F-AC525847A2F8}" type="slidenum">
              <a:rPr lang="en-US" smtClean="0"/>
              <a:t>‹#›</a:t>
            </a:fld>
            <a:endParaRPr lang="en-US"/>
          </a:p>
        </p:txBody>
      </p:sp>
    </p:spTree>
    <p:extLst>
      <p:ext uri="{BB962C8B-B14F-4D97-AF65-F5344CB8AC3E}">
        <p14:creationId xmlns:p14="http://schemas.microsoft.com/office/powerpoint/2010/main" val="274223260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514D8DA5-8D85-4922-8AD4-A42A518F71F4}" type="datetimeFigureOut">
              <a:rPr lang="en-US" smtClean="0"/>
              <a:t>8/9/2014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5ED6FA0-D6DC-4714-8A7F-AC525847A2F8}" type="slidenum">
              <a:rPr lang="en-US" smtClean="0"/>
              <a:t>‹#›</a:t>
            </a:fld>
            <a:endParaRPr lang="en-US"/>
          </a:p>
        </p:txBody>
      </p:sp>
    </p:spTree>
    <p:extLst>
      <p:ext uri="{BB962C8B-B14F-4D97-AF65-F5344CB8AC3E}">
        <p14:creationId xmlns:p14="http://schemas.microsoft.com/office/powerpoint/2010/main" val="136363462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14D8DA5-8D85-4922-8AD4-A42A518F71F4}" type="datetimeFigureOut">
              <a:rPr lang="en-US" smtClean="0"/>
              <a:t>8/9/2014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5ED6FA0-D6DC-4714-8A7F-AC525847A2F8}" type="slidenum">
              <a:rPr lang="en-US" smtClean="0"/>
              <a:t>‹#›</a:t>
            </a:fld>
            <a:endParaRPr lang="en-US"/>
          </a:p>
        </p:txBody>
      </p:sp>
    </p:spTree>
    <p:extLst>
      <p:ext uri="{BB962C8B-B14F-4D97-AF65-F5344CB8AC3E}">
        <p14:creationId xmlns:p14="http://schemas.microsoft.com/office/powerpoint/2010/main" val="217295821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10034016" y="6047232"/>
            <a:ext cx="2036065" cy="178880"/>
          </a:xfrm>
        </p:spPr>
        <p:txBody>
          <a:bodyPr>
            <a:normAutofit/>
          </a:bodyPr>
          <a:lstStyle>
            <a:lvl1pPr>
              <a:defRPr sz="1200"/>
            </a:lvl1pPr>
          </a:lstStyle>
          <a:p>
            <a:r>
              <a:rPr lang="en-US" dirty="0" smtClean="0"/>
              <a:t>Click to edit Master title style</a:t>
            </a:r>
            <a:endParaRPr lang="en-US" dirty="0"/>
          </a:p>
        </p:txBody>
      </p:sp>
      <p:sp>
        <p:nvSpPr>
          <p:cNvPr id="3" name="Date Placeholder 2"/>
          <p:cNvSpPr>
            <a:spLocks noGrp="1"/>
          </p:cNvSpPr>
          <p:nvPr>
            <p:ph type="dt" sz="half" idx="10"/>
          </p:nvPr>
        </p:nvSpPr>
        <p:spPr/>
        <p:txBody>
          <a:bodyPr/>
          <a:lstStyle/>
          <a:p>
            <a:fld id="{514D8DA5-8D85-4922-8AD4-A42A518F71F4}" type="datetimeFigureOut">
              <a:rPr lang="en-US" smtClean="0"/>
              <a:t>8/9/2014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5ED6FA0-D6DC-4714-8A7F-AC525847A2F8}" type="slidenum">
              <a:rPr lang="en-US" smtClean="0"/>
              <a:t>‹#›</a:t>
            </a:fld>
            <a:endParaRPr lang="en-US"/>
          </a:p>
        </p:txBody>
      </p:sp>
    </p:spTree>
    <p:extLst>
      <p:ext uri="{BB962C8B-B14F-4D97-AF65-F5344CB8AC3E}">
        <p14:creationId xmlns:p14="http://schemas.microsoft.com/office/powerpoint/2010/main" val="2971576916"/>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14D8DA5-8D85-4922-8AD4-A42A518F71F4}" type="datetimeFigureOut">
              <a:rPr lang="en-US" smtClean="0"/>
              <a:t>8/9/2014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5ED6FA0-D6DC-4714-8A7F-AC525847A2F8}" type="slidenum">
              <a:rPr lang="en-US" smtClean="0"/>
              <a:t>‹#›</a:t>
            </a:fld>
            <a:endParaRPr lang="en-US"/>
          </a:p>
        </p:txBody>
      </p:sp>
    </p:spTree>
    <p:extLst>
      <p:ext uri="{BB962C8B-B14F-4D97-AF65-F5344CB8AC3E}">
        <p14:creationId xmlns:p14="http://schemas.microsoft.com/office/powerpoint/2010/main" val="155157312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14D8DA5-8D85-4922-8AD4-A42A518F71F4}" type="datetimeFigureOut">
              <a:rPr lang="en-US" smtClean="0"/>
              <a:t>8/9/2014</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5ED6FA0-D6DC-4714-8A7F-AC525847A2F8}" type="slidenum">
              <a:rPr lang="en-US" smtClean="0"/>
              <a:t>‹#›</a:t>
            </a:fld>
            <a:endParaRPr lang="en-US"/>
          </a:p>
        </p:txBody>
      </p:sp>
    </p:spTree>
    <p:extLst>
      <p:ext uri="{BB962C8B-B14F-4D97-AF65-F5344CB8AC3E}">
        <p14:creationId xmlns:p14="http://schemas.microsoft.com/office/powerpoint/2010/main" val="232705799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60" r:id="rId8"/>
    <p:sldLayoutId id="2147483656" r:id="rId9"/>
    <p:sldLayoutId id="2147483657" r:id="rId10"/>
    <p:sldLayoutId id="2147483658" r:id="rId11"/>
    <p:sldLayoutId id="2147483659"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Budget Tools 2</a:t>
            </a:r>
            <a:r>
              <a:rPr lang="en-US" baseline="30000" dirty="0" smtClean="0"/>
              <a:t>nd</a:t>
            </a:r>
            <a:r>
              <a:rPr lang="en-US" dirty="0" smtClean="0"/>
              <a:t> Ed.</a:t>
            </a:r>
            <a:endParaRPr lang="en-US" dirty="0"/>
          </a:p>
        </p:txBody>
      </p:sp>
      <p:sp>
        <p:nvSpPr>
          <p:cNvPr id="3" name="Subtitle 2"/>
          <p:cNvSpPr>
            <a:spLocks noGrp="1"/>
          </p:cNvSpPr>
          <p:nvPr>
            <p:ph type="subTitle" idx="1"/>
          </p:nvPr>
        </p:nvSpPr>
        <p:spPr/>
        <p:txBody>
          <a:bodyPr/>
          <a:lstStyle/>
          <a:p>
            <a:r>
              <a:rPr lang="en-US" dirty="0" smtClean="0"/>
              <a:t>Module </a:t>
            </a:r>
            <a:r>
              <a:rPr lang="en-US" dirty="0" smtClean="0"/>
              <a:t>16</a:t>
            </a:r>
          </a:p>
          <a:p>
            <a:r>
              <a:rPr lang="en-US" b="1" cap="small"/>
              <a:t>Legislative Budget Tools</a:t>
            </a:r>
          </a:p>
          <a:p>
            <a:r>
              <a:rPr lang="en-US" smtClean="0"/>
              <a:t> </a:t>
            </a:r>
            <a:endParaRPr lang="en-US" dirty="0"/>
          </a:p>
        </p:txBody>
      </p:sp>
    </p:spTree>
    <p:extLst>
      <p:ext uri="{BB962C8B-B14F-4D97-AF65-F5344CB8AC3E}">
        <p14:creationId xmlns:p14="http://schemas.microsoft.com/office/powerpoint/2010/main" val="144398577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Loyalty</a:t>
            </a:r>
            <a:endParaRPr lang="en-US" dirty="0"/>
          </a:p>
        </p:txBody>
      </p:sp>
      <p:sp>
        <p:nvSpPr>
          <p:cNvPr id="3" name="Content Placeholder 2"/>
          <p:cNvSpPr>
            <a:spLocks noGrp="1"/>
          </p:cNvSpPr>
          <p:nvPr>
            <p:ph idx="1"/>
          </p:nvPr>
        </p:nvSpPr>
        <p:spPr/>
        <p:txBody>
          <a:bodyPr/>
          <a:lstStyle/>
          <a:p>
            <a:r>
              <a:rPr lang="en-US" dirty="0" smtClean="0"/>
              <a:t>Do not contradict decisions made by higher ranked officials</a:t>
            </a:r>
            <a:endParaRPr lang="en-US" dirty="0"/>
          </a:p>
        </p:txBody>
      </p:sp>
    </p:spTree>
    <p:extLst>
      <p:ext uri="{BB962C8B-B14F-4D97-AF65-F5344CB8AC3E}">
        <p14:creationId xmlns:p14="http://schemas.microsoft.com/office/powerpoint/2010/main" val="238495220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Legislative Analyst’s Tools</a:t>
            </a:r>
          </a:p>
        </p:txBody>
      </p:sp>
      <p:sp>
        <p:nvSpPr>
          <p:cNvPr id="3" name="Content Placeholder 2"/>
          <p:cNvSpPr>
            <a:spLocks noGrp="1"/>
          </p:cNvSpPr>
          <p:nvPr>
            <p:ph idx="1"/>
          </p:nvPr>
        </p:nvSpPr>
        <p:spPr/>
        <p:txBody>
          <a:bodyPr/>
          <a:lstStyle/>
          <a:p>
            <a:endParaRPr lang="en-US"/>
          </a:p>
        </p:txBody>
      </p:sp>
    </p:spTree>
    <p:extLst>
      <p:ext uri="{BB962C8B-B14F-4D97-AF65-F5344CB8AC3E}">
        <p14:creationId xmlns:p14="http://schemas.microsoft.com/office/powerpoint/2010/main" val="208005535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 Memorandum Summary (excerpt)</a:t>
            </a:r>
            <a:endParaRPr lang="en-US" dirty="0"/>
          </a:p>
        </p:txBody>
      </p:sp>
      <p:pic>
        <p:nvPicPr>
          <p:cNvPr id="4" name="Content Placeholder 3"/>
          <p:cNvPicPr>
            <a:picLocks noGrp="1" noChangeAspect="1"/>
          </p:cNvPicPr>
          <p:nvPr>
            <p:ph idx="1"/>
          </p:nvPr>
        </p:nvPicPr>
        <p:blipFill>
          <a:blip r:embed="rId2"/>
          <a:stretch>
            <a:fillRect/>
          </a:stretch>
        </p:blipFill>
        <p:spPr>
          <a:xfrm>
            <a:off x="2364037" y="2051844"/>
            <a:ext cx="7463926" cy="3898900"/>
          </a:xfrm>
          <a:prstGeom prst="rect">
            <a:avLst/>
          </a:prstGeom>
        </p:spPr>
      </p:pic>
    </p:spTree>
    <p:extLst>
      <p:ext uri="{BB962C8B-B14F-4D97-AF65-F5344CB8AC3E}">
        <p14:creationId xmlns:p14="http://schemas.microsoft.com/office/powerpoint/2010/main" val="123087641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Table from Briefing Paper</a:t>
            </a:r>
            <a:endParaRPr lang="en-US" dirty="0"/>
          </a:p>
        </p:txBody>
      </p:sp>
      <p:pic>
        <p:nvPicPr>
          <p:cNvPr id="4" name="Content Placeholder 3"/>
          <p:cNvPicPr>
            <a:picLocks noGrp="1" noChangeAspect="1"/>
          </p:cNvPicPr>
          <p:nvPr>
            <p:ph idx="1"/>
          </p:nvPr>
        </p:nvPicPr>
        <p:blipFill>
          <a:blip r:embed="rId2"/>
          <a:stretch>
            <a:fillRect/>
          </a:stretch>
        </p:blipFill>
        <p:spPr>
          <a:xfrm>
            <a:off x="3305586" y="1825625"/>
            <a:ext cx="5580827" cy="4351338"/>
          </a:xfrm>
          <a:prstGeom prst="rect">
            <a:avLst/>
          </a:prstGeom>
        </p:spPr>
      </p:pic>
    </p:spTree>
    <p:extLst>
      <p:ext uri="{BB962C8B-B14F-4D97-AF65-F5344CB8AC3E}">
        <p14:creationId xmlns:p14="http://schemas.microsoft.com/office/powerpoint/2010/main" val="48391252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 Highlight in Briefing Paper</a:t>
            </a:r>
            <a:endParaRPr lang="en-US" dirty="0"/>
          </a:p>
        </p:txBody>
      </p:sp>
      <p:pic>
        <p:nvPicPr>
          <p:cNvPr id="4" name="Content Placeholder 3"/>
          <p:cNvPicPr>
            <a:picLocks noGrp="1" noChangeAspect="1"/>
          </p:cNvPicPr>
          <p:nvPr>
            <p:ph idx="1"/>
          </p:nvPr>
        </p:nvPicPr>
        <p:blipFill>
          <a:blip r:embed="rId2"/>
          <a:stretch>
            <a:fillRect/>
          </a:stretch>
        </p:blipFill>
        <p:spPr>
          <a:xfrm>
            <a:off x="0" y="2420821"/>
            <a:ext cx="11619474" cy="2460666"/>
          </a:xfrm>
          <a:prstGeom prst="rect">
            <a:avLst/>
          </a:prstGeom>
        </p:spPr>
      </p:pic>
    </p:spTree>
    <p:extLst>
      <p:ext uri="{BB962C8B-B14F-4D97-AF65-F5344CB8AC3E}">
        <p14:creationId xmlns:p14="http://schemas.microsoft.com/office/powerpoint/2010/main" val="113126751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 Program Changes In Briefing Paper</a:t>
            </a:r>
            <a:endParaRPr lang="en-US" dirty="0"/>
          </a:p>
        </p:txBody>
      </p:sp>
      <p:pic>
        <p:nvPicPr>
          <p:cNvPr id="4" name="Content Placeholder 3"/>
          <p:cNvPicPr>
            <a:picLocks noGrp="1" noChangeAspect="1"/>
          </p:cNvPicPr>
          <p:nvPr>
            <p:ph idx="1"/>
          </p:nvPr>
        </p:nvPicPr>
        <p:blipFill>
          <a:blip r:embed="rId2"/>
          <a:stretch>
            <a:fillRect/>
          </a:stretch>
        </p:blipFill>
        <p:spPr>
          <a:xfrm>
            <a:off x="920011" y="2344993"/>
            <a:ext cx="10351977" cy="2036891"/>
          </a:xfrm>
          <a:prstGeom prst="rect">
            <a:avLst/>
          </a:prstGeom>
        </p:spPr>
      </p:pic>
    </p:spTree>
    <p:extLst>
      <p:ext uri="{BB962C8B-B14F-4D97-AF65-F5344CB8AC3E}">
        <p14:creationId xmlns:p14="http://schemas.microsoft.com/office/powerpoint/2010/main" val="376996171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23451" y="143900"/>
            <a:ext cx="10016613" cy="593520"/>
          </a:xfrm>
        </p:spPr>
        <p:txBody>
          <a:bodyPr>
            <a:normAutofit fontScale="90000"/>
          </a:bodyPr>
          <a:lstStyle/>
          <a:p>
            <a:r>
              <a:rPr lang="en-US" dirty="0" smtClean="0"/>
              <a:t>Example transaction table</a:t>
            </a:r>
            <a:endParaRPr lang="en-US" dirty="0"/>
          </a:p>
        </p:txBody>
      </p:sp>
      <p:pic>
        <p:nvPicPr>
          <p:cNvPr id="4" name="Content Placeholder 3"/>
          <p:cNvPicPr>
            <a:picLocks noGrp="1" noChangeAspect="1"/>
          </p:cNvPicPr>
          <p:nvPr>
            <p:ph idx="1"/>
          </p:nvPr>
        </p:nvPicPr>
        <p:blipFill>
          <a:blip r:embed="rId2"/>
          <a:stretch>
            <a:fillRect/>
          </a:stretch>
        </p:blipFill>
        <p:spPr>
          <a:xfrm>
            <a:off x="2567934" y="737420"/>
            <a:ext cx="7062762" cy="5915652"/>
          </a:xfrm>
          <a:prstGeom prst="rect">
            <a:avLst/>
          </a:prstGeom>
        </p:spPr>
      </p:pic>
    </p:spTree>
    <p:extLst>
      <p:ext uri="{BB962C8B-B14F-4D97-AF65-F5344CB8AC3E}">
        <p14:creationId xmlns:p14="http://schemas.microsoft.com/office/powerpoint/2010/main" val="81447329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a:t>Table 16.1 Departments, Expenditures, and Funding </a:t>
            </a:r>
            <a:r>
              <a:rPr lang="en-US" sz="3200" dirty="0" smtClean="0"/>
              <a:t>Sources</a:t>
            </a:r>
            <a:endParaRPr lang="en-US" sz="3200"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427946376"/>
              </p:ext>
            </p:extLst>
          </p:nvPr>
        </p:nvGraphicFramePr>
        <p:xfrm>
          <a:off x="2195052" y="1383062"/>
          <a:ext cx="7597877" cy="5152644"/>
        </p:xfrm>
        <a:graphic>
          <a:graphicData uri="http://schemas.openxmlformats.org/drawingml/2006/table">
            <a:tbl>
              <a:tblPr firstRow="1" firstCol="1" bandRow="1">
                <a:tableStyleId>{2D5ABB26-0587-4C30-8999-92F81FD0307C}</a:tableStyleId>
              </a:tblPr>
              <a:tblGrid>
                <a:gridCol w="2770375"/>
                <a:gridCol w="1804083"/>
                <a:gridCol w="3023419"/>
              </a:tblGrid>
              <a:tr h="194619">
                <a:tc>
                  <a:txBody>
                    <a:bodyPr/>
                    <a:lstStyle/>
                    <a:p>
                      <a:pPr marL="0" marR="0">
                        <a:lnSpc>
                          <a:spcPct val="115000"/>
                        </a:lnSpc>
                        <a:spcBef>
                          <a:spcPts val="0"/>
                        </a:spcBef>
                        <a:spcAft>
                          <a:spcPts val="0"/>
                        </a:spcAft>
                      </a:pPr>
                      <a:r>
                        <a:rPr lang="en-US" sz="1800">
                          <a:effectLst/>
                        </a:rPr>
                        <a:t>Department</a:t>
                      </a:r>
                      <a:endParaRPr lang="en-US" sz="28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nSpc>
                          <a:spcPct val="115000"/>
                        </a:lnSpc>
                        <a:spcBef>
                          <a:spcPts val="0"/>
                        </a:spcBef>
                        <a:spcAft>
                          <a:spcPts val="0"/>
                        </a:spcAft>
                      </a:pPr>
                      <a:r>
                        <a:rPr lang="en-US" sz="1800">
                          <a:effectLst/>
                        </a:rPr>
                        <a:t>Expenditure ($)</a:t>
                      </a:r>
                      <a:endParaRPr lang="en-US" sz="28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nSpc>
                          <a:spcPct val="115000"/>
                        </a:lnSpc>
                        <a:spcBef>
                          <a:spcPts val="0"/>
                        </a:spcBef>
                        <a:spcAft>
                          <a:spcPts val="0"/>
                        </a:spcAft>
                      </a:pPr>
                      <a:r>
                        <a:rPr lang="en-US" sz="1800">
                          <a:effectLst/>
                        </a:rPr>
                        <a:t>Funding Source</a:t>
                      </a:r>
                      <a:endParaRPr lang="en-US" sz="28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r>
              <a:tr h="194619">
                <a:tc>
                  <a:txBody>
                    <a:bodyPr/>
                    <a:lstStyle/>
                    <a:p>
                      <a:pPr marL="0" marR="0">
                        <a:lnSpc>
                          <a:spcPct val="115000"/>
                        </a:lnSpc>
                        <a:spcBef>
                          <a:spcPts val="0"/>
                        </a:spcBef>
                        <a:spcAft>
                          <a:spcPts val="0"/>
                        </a:spcAft>
                      </a:pPr>
                      <a:r>
                        <a:rPr lang="en-US" sz="2400">
                          <a:effectLst/>
                        </a:rPr>
                        <a:t>Administration</a:t>
                      </a:r>
                      <a:endParaRPr lang="en-US" sz="28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tc>
                <a:tc>
                  <a:txBody>
                    <a:bodyPr/>
                    <a:lstStyle/>
                    <a:p>
                      <a:pPr marL="0" marR="0" algn="r">
                        <a:lnSpc>
                          <a:spcPct val="115000"/>
                        </a:lnSpc>
                        <a:spcBef>
                          <a:spcPts val="0"/>
                        </a:spcBef>
                        <a:spcAft>
                          <a:spcPts val="0"/>
                        </a:spcAft>
                      </a:pPr>
                      <a:r>
                        <a:rPr lang="en-US" sz="2400">
                          <a:effectLst/>
                        </a:rPr>
                        <a:t>51,860,554</a:t>
                      </a:r>
                      <a:endParaRPr lang="en-US" sz="28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tc>
                <a:tc>
                  <a:txBody>
                    <a:bodyPr/>
                    <a:lstStyle/>
                    <a:p>
                      <a:pPr marL="0" marR="0">
                        <a:lnSpc>
                          <a:spcPct val="115000"/>
                        </a:lnSpc>
                        <a:spcBef>
                          <a:spcPts val="0"/>
                        </a:spcBef>
                        <a:spcAft>
                          <a:spcPts val="0"/>
                        </a:spcAft>
                      </a:pPr>
                      <a:r>
                        <a:rPr lang="en-US" sz="2400">
                          <a:effectLst/>
                        </a:rPr>
                        <a:t>General Fund</a:t>
                      </a:r>
                      <a:endParaRPr lang="en-US" sz="28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tc>
              </a:tr>
              <a:tr h="194619">
                <a:tc>
                  <a:txBody>
                    <a:bodyPr/>
                    <a:lstStyle/>
                    <a:p>
                      <a:pPr marL="0" marR="0">
                        <a:lnSpc>
                          <a:spcPct val="115000"/>
                        </a:lnSpc>
                        <a:spcBef>
                          <a:spcPts val="0"/>
                        </a:spcBef>
                        <a:spcAft>
                          <a:spcPts val="0"/>
                        </a:spcAft>
                      </a:pPr>
                      <a:r>
                        <a:rPr lang="en-US" sz="1800">
                          <a:effectLst/>
                        </a:rPr>
                        <a:t>Administration</a:t>
                      </a:r>
                      <a:endParaRPr lang="en-US" sz="28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r">
                        <a:lnSpc>
                          <a:spcPct val="115000"/>
                        </a:lnSpc>
                        <a:spcBef>
                          <a:spcPts val="0"/>
                        </a:spcBef>
                        <a:spcAft>
                          <a:spcPts val="0"/>
                        </a:spcAft>
                      </a:pPr>
                      <a:r>
                        <a:rPr lang="en-US" sz="1800">
                          <a:effectLst/>
                        </a:rPr>
                        <a:t>35,320,649</a:t>
                      </a:r>
                      <a:endParaRPr lang="en-US" sz="28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nSpc>
                          <a:spcPct val="115000"/>
                        </a:lnSpc>
                        <a:spcBef>
                          <a:spcPts val="0"/>
                        </a:spcBef>
                        <a:spcAft>
                          <a:spcPts val="0"/>
                        </a:spcAft>
                      </a:pPr>
                      <a:r>
                        <a:rPr lang="en-US" sz="1800">
                          <a:effectLst/>
                        </a:rPr>
                        <a:t>Special Source Funding</a:t>
                      </a:r>
                      <a:endParaRPr lang="en-US" sz="28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r>
              <a:tr h="194619">
                <a:tc>
                  <a:txBody>
                    <a:bodyPr/>
                    <a:lstStyle/>
                    <a:p>
                      <a:pPr marL="0" marR="0">
                        <a:lnSpc>
                          <a:spcPct val="115000"/>
                        </a:lnSpc>
                        <a:spcBef>
                          <a:spcPts val="0"/>
                        </a:spcBef>
                        <a:spcAft>
                          <a:spcPts val="0"/>
                        </a:spcAft>
                      </a:pPr>
                      <a:r>
                        <a:rPr lang="en-US" sz="1800">
                          <a:effectLst/>
                        </a:rPr>
                        <a:t>Administration</a:t>
                      </a:r>
                      <a:endParaRPr lang="en-US" sz="28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r">
                        <a:lnSpc>
                          <a:spcPct val="115000"/>
                        </a:lnSpc>
                        <a:spcBef>
                          <a:spcPts val="0"/>
                        </a:spcBef>
                        <a:spcAft>
                          <a:spcPts val="0"/>
                        </a:spcAft>
                      </a:pPr>
                      <a:r>
                        <a:rPr lang="en-US" sz="1800">
                          <a:effectLst/>
                        </a:rPr>
                        <a:t>388,553,192</a:t>
                      </a:r>
                      <a:endParaRPr lang="en-US" sz="28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nSpc>
                          <a:spcPct val="115000"/>
                        </a:lnSpc>
                        <a:spcBef>
                          <a:spcPts val="0"/>
                        </a:spcBef>
                        <a:spcAft>
                          <a:spcPts val="0"/>
                        </a:spcAft>
                      </a:pPr>
                      <a:r>
                        <a:rPr lang="en-US" sz="1800">
                          <a:effectLst/>
                        </a:rPr>
                        <a:t>Capital</a:t>
                      </a:r>
                      <a:endParaRPr lang="en-US" sz="28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r>
              <a:tr h="194619">
                <a:tc>
                  <a:txBody>
                    <a:bodyPr/>
                    <a:lstStyle/>
                    <a:p>
                      <a:pPr marL="0" marR="0">
                        <a:lnSpc>
                          <a:spcPct val="115000"/>
                        </a:lnSpc>
                        <a:spcBef>
                          <a:spcPts val="0"/>
                        </a:spcBef>
                        <a:spcAft>
                          <a:spcPts val="0"/>
                        </a:spcAft>
                      </a:pPr>
                      <a:r>
                        <a:rPr lang="en-US" sz="1800">
                          <a:effectLst/>
                        </a:rPr>
                        <a:t>Attorney</a:t>
                      </a:r>
                      <a:endParaRPr lang="en-US" sz="28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r">
                        <a:lnSpc>
                          <a:spcPct val="115000"/>
                        </a:lnSpc>
                        <a:spcBef>
                          <a:spcPts val="0"/>
                        </a:spcBef>
                        <a:spcAft>
                          <a:spcPts val="0"/>
                        </a:spcAft>
                      </a:pPr>
                      <a:r>
                        <a:rPr lang="en-US" sz="1800">
                          <a:effectLst/>
                        </a:rPr>
                        <a:t>71,441,747</a:t>
                      </a:r>
                      <a:endParaRPr lang="en-US" sz="28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nSpc>
                          <a:spcPct val="115000"/>
                        </a:lnSpc>
                        <a:spcBef>
                          <a:spcPts val="0"/>
                        </a:spcBef>
                        <a:spcAft>
                          <a:spcPts val="0"/>
                        </a:spcAft>
                      </a:pPr>
                      <a:r>
                        <a:rPr lang="en-US" sz="1800">
                          <a:effectLst/>
                        </a:rPr>
                        <a:t>General Fund</a:t>
                      </a:r>
                      <a:endParaRPr lang="en-US" sz="28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r>
              <a:tr h="194619">
                <a:tc>
                  <a:txBody>
                    <a:bodyPr/>
                    <a:lstStyle/>
                    <a:p>
                      <a:pPr marL="0" marR="0">
                        <a:lnSpc>
                          <a:spcPct val="115000"/>
                        </a:lnSpc>
                        <a:spcBef>
                          <a:spcPts val="0"/>
                        </a:spcBef>
                        <a:spcAft>
                          <a:spcPts val="0"/>
                        </a:spcAft>
                      </a:pPr>
                      <a:r>
                        <a:rPr lang="en-US" sz="1800">
                          <a:effectLst/>
                        </a:rPr>
                        <a:t>Attorney</a:t>
                      </a:r>
                      <a:endParaRPr lang="en-US" sz="28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r">
                        <a:lnSpc>
                          <a:spcPct val="115000"/>
                        </a:lnSpc>
                        <a:spcBef>
                          <a:spcPts val="0"/>
                        </a:spcBef>
                        <a:spcAft>
                          <a:spcPts val="0"/>
                        </a:spcAft>
                      </a:pPr>
                      <a:r>
                        <a:rPr lang="en-US" sz="1800">
                          <a:effectLst/>
                        </a:rPr>
                        <a:t>22,287,191</a:t>
                      </a:r>
                      <a:endParaRPr lang="en-US" sz="28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nSpc>
                          <a:spcPct val="115000"/>
                        </a:lnSpc>
                        <a:spcBef>
                          <a:spcPts val="0"/>
                        </a:spcBef>
                        <a:spcAft>
                          <a:spcPts val="0"/>
                        </a:spcAft>
                      </a:pPr>
                      <a:r>
                        <a:rPr lang="en-US" sz="1800">
                          <a:effectLst/>
                        </a:rPr>
                        <a:t>Special Source Funding</a:t>
                      </a:r>
                      <a:endParaRPr lang="en-US" sz="28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r>
              <a:tr h="194619">
                <a:tc>
                  <a:txBody>
                    <a:bodyPr/>
                    <a:lstStyle/>
                    <a:p>
                      <a:pPr marL="0" marR="0">
                        <a:lnSpc>
                          <a:spcPct val="115000"/>
                        </a:lnSpc>
                        <a:spcBef>
                          <a:spcPts val="0"/>
                        </a:spcBef>
                        <a:spcAft>
                          <a:spcPts val="0"/>
                        </a:spcAft>
                      </a:pPr>
                      <a:r>
                        <a:rPr lang="en-US" sz="1800">
                          <a:effectLst/>
                        </a:rPr>
                        <a:t>Corrections</a:t>
                      </a:r>
                      <a:endParaRPr lang="en-US" sz="28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r">
                        <a:lnSpc>
                          <a:spcPct val="115000"/>
                        </a:lnSpc>
                        <a:spcBef>
                          <a:spcPts val="0"/>
                        </a:spcBef>
                        <a:spcAft>
                          <a:spcPts val="0"/>
                        </a:spcAft>
                      </a:pPr>
                      <a:r>
                        <a:rPr lang="en-US" sz="1800">
                          <a:effectLst/>
                        </a:rPr>
                        <a:t>42,410,651</a:t>
                      </a:r>
                      <a:endParaRPr lang="en-US" sz="28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nSpc>
                          <a:spcPct val="115000"/>
                        </a:lnSpc>
                        <a:spcBef>
                          <a:spcPts val="0"/>
                        </a:spcBef>
                        <a:spcAft>
                          <a:spcPts val="0"/>
                        </a:spcAft>
                      </a:pPr>
                      <a:r>
                        <a:rPr lang="en-US" sz="1800">
                          <a:effectLst/>
                        </a:rPr>
                        <a:t>General Fund</a:t>
                      </a:r>
                      <a:endParaRPr lang="en-US" sz="28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r>
              <a:tr h="194619">
                <a:tc>
                  <a:txBody>
                    <a:bodyPr/>
                    <a:lstStyle/>
                    <a:p>
                      <a:pPr marL="0" marR="0">
                        <a:lnSpc>
                          <a:spcPct val="115000"/>
                        </a:lnSpc>
                        <a:spcBef>
                          <a:spcPts val="0"/>
                        </a:spcBef>
                        <a:spcAft>
                          <a:spcPts val="0"/>
                        </a:spcAft>
                      </a:pPr>
                      <a:r>
                        <a:rPr lang="en-US" sz="1800">
                          <a:effectLst/>
                        </a:rPr>
                        <a:t>Corrections</a:t>
                      </a:r>
                      <a:endParaRPr lang="en-US" sz="28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r">
                        <a:lnSpc>
                          <a:spcPct val="115000"/>
                        </a:lnSpc>
                        <a:spcBef>
                          <a:spcPts val="0"/>
                        </a:spcBef>
                        <a:spcAft>
                          <a:spcPts val="0"/>
                        </a:spcAft>
                      </a:pPr>
                      <a:r>
                        <a:rPr lang="en-US" sz="1800">
                          <a:effectLst/>
                        </a:rPr>
                        <a:t>40,613,139</a:t>
                      </a:r>
                      <a:endParaRPr lang="en-US" sz="28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nSpc>
                          <a:spcPct val="115000"/>
                        </a:lnSpc>
                        <a:spcBef>
                          <a:spcPts val="0"/>
                        </a:spcBef>
                        <a:spcAft>
                          <a:spcPts val="0"/>
                        </a:spcAft>
                      </a:pPr>
                      <a:r>
                        <a:rPr lang="en-US" sz="1800">
                          <a:effectLst/>
                        </a:rPr>
                        <a:t>Special Source Funding</a:t>
                      </a:r>
                      <a:endParaRPr lang="en-US" sz="28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r>
              <a:tr h="194619">
                <a:tc>
                  <a:txBody>
                    <a:bodyPr/>
                    <a:lstStyle/>
                    <a:p>
                      <a:pPr marL="0" marR="0">
                        <a:lnSpc>
                          <a:spcPct val="115000"/>
                        </a:lnSpc>
                        <a:spcBef>
                          <a:spcPts val="0"/>
                        </a:spcBef>
                        <a:spcAft>
                          <a:spcPts val="0"/>
                        </a:spcAft>
                      </a:pPr>
                      <a:r>
                        <a:rPr lang="en-US" sz="1800">
                          <a:effectLst/>
                        </a:rPr>
                        <a:t>Courts</a:t>
                      </a:r>
                      <a:endParaRPr lang="en-US" sz="28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r">
                        <a:lnSpc>
                          <a:spcPct val="115000"/>
                        </a:lnSpc>
                        <a:spcBef>
                          <a:spcPts val="0"/>
                        </a:spcBef>
                        <a:spcAft>
                          <a:spcPts val="0"/>
                        </a:spcAft>
                      </a:pPr>
                      <a:r>
                        <a:rPr lang="en-US" sz="1800">
                          <a:effectLst/>
                        </a:rPr>
                        <a:t>77,109,840</a:t>
                      </a:r>
                      <a:endParaRPr lang="en-US" sz="28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nSpc>
                          <a:spcPct val="115000"/>
                        </a:lnSpc>
                        <a:spcBef>
                          <a:spcPts val="0"/>
                        </a:spcBef>
                        <a:spcAft>
                          <a:spcPts val="0"/>
                        </a:spcAft>
                      </a:pPr>
                      <a:r>
                        <a:rPr lang="en-US" sz="1800">
                          <a:effectLst/>
                        </a:rPr>
                        <a:t>General Fund</a:t>
                      </a:r>
                      <a:endParaRPr lang="en-US" sz="28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r>
              <a:tr h="194619">
                <a:tc>
                  <a:txBody>
                    <a:bodyPr/>
                    <a:lstStyle/>
                    <a:p>
                      <a:pPr marL="0" marR="0">
                        <a:lnSpc>
                          <a:spcPct val="115000"/>
                        </a:lnSpc>
                        <a:spcBef>
                          <a:spcPts val="0"/>
                        </a:spcBef>
                        <a:spcAft>
                          <a:spcPts val="0"/>
                        </a:spcAft>
                      </a:pPr>
                      <a:r>
                        <a:rPr lang="en-US" sz="1800">
                          <a:effectLst/>
                        </a:rPr>
                        <a:t>Courts</a:t>
                      </a:r>
                      <a:endParaRPr lang="en-US" sz="28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r">
                        <a:lnSpc>
                          <a:spcPct val="115000"/>
                        </a:lnSpc>
                        <a:spcBef>
                          <a:spcPts val="0"/>
                        </a:spcBef>
                        <a:spcAft>
                          <a:spcPts val="0"/>
                        </a:spcAft>
                      </a:pPr>
                      <a:r>
                        <a:rPr lang="en-US" sz="1800">
                          <a:effectLst/>
                        </a:rPr>
                        <a:t>17,093,360</a:t>
                      </a:r>
                      <a:endParaRPr lang="en-US" sz="28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nSpc>
                          <a:spcPct val="115000"/>
                        </a:lnSpc>
                        <a:spcBef>
                          <a:spcPts val="0"/>
                        </a:spcBef>
                        <a:spcAft>
                          <a:spcPts val="0"/>
                        </a:spcAft>
                      </a:pPr>
                      <a:r>
                        <a:rPr lang="en-US" sz="1800">
                          <a:effectLst/>
                        </a:rPr>
                        <a:t>Special Source Funding</a:t>
                      </a:r>
                      <a:endParaRPr lang="en-US" sz="28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r>
              <a:tr h="194619">
                <a:tc>
                  <a:txBody>
                    <a:bodyPr/>
                    <a:lstStyle/>
                    <a:p>
                      <a:pPr marL="0" marR="0">
                        <a:lnSpc>
                          <a:spcPct val="115000"/>
                        </a:lnSpc>
                        <a:spcBef>
                          <a:spcPts val="0"/>
                        </a:spcBef>
                        <a:spcAft>
                          <a:spcPts val="0"/>
                        </a:spcAft>
                      </a:pPr>
                      <a:r>
                        <a:rPr lang="en-US" sz="1800">
                          <a:effectLst/>
                        </a:rPr>
                        <a:t>Education</a:t>
                      </a:r>
                      <a:endParaRPr lang="en-US" sz="28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r">
                        <a:lnSpc>
                          <a:spcPct val="115000"/>
                        </a:lnSpc>
                        <a:spcBef>
                          <a:spcPts val="0"/>
                        </a:spcBef>
                        <a:spcAft>
                          <a:spcPts val="0"/>
                        </a:spcAft>
                      </a:pPr>
                      <a:r>
                        <a:rPr lang="en-US" sz="1800">
                          <a:effectLst/>
                        </a:rPr>
                        <a:t>2,260,912</a:t>
                      </a:r>
                      <a:endParaRPr lang="en-US" sz="28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nSpc>
                          <a:spcPct val="115000"/>
                        </a:lnSpc>
                        <a:spcBef>
                          <a:spcPts val="0"/>
                        </a:spcBef>
                        <a:spcAft>
                          <a:spcPts val="0"/>
                        </a:spcAft>
                      </a:pPr>
                      <a:r>
                        <a:rPr lang="en-US" sz="1800">
                          <a:effectLst/>
                        </a:rPr>
                        <a:t>Special Source Funding</a:t>
                      </a:r>
                      <a:endParaRPr lang="en-US" sz="28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r>
              <a:tr h="194619">
                <a:tc>
                  <a:txBody>
                    <a:bodyPr/>
                    <a:lstStyle/>
                    <a:p>
                      <a:pPr marL="0" marR="0">
                        <a:lnSpc>
                          <a:spcPct val="115000"/>
                        </a:lnSpc>
                        <a:spcBef>
                          <a:spcPts val="0"/>
                        </a:spcBef>
                        <a:spcAft>
                          <a:spcPts val="0"/>
                        </a:spcAft>
                      </a:pPr>
                      <a:r>
                        <a:rPr lang="en-US" sz="1800">
                          <a:effectLst/>
                        </a:rPr>
                        <a:t>Education</a:t>
                      </a:r>
                      <a:endParaRPr lang="en-US" sz="28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r">
                        <a:lnSpc>
                          <a:spcPct val="115000"/>
                        </a:lnSpc>
                        <a:spcBef>
                          <a:spcPts val="0"/>
                        </a:spcBef>
                        <a:spcAft>
                          <a:spcPts val="0"/>
                        </a:spcAft>
                      </a:pPr>
                      <a:r>
                        <a:rPr lang="en-US" sz="1800">
                          <a:effectLst/>
                        </a:rPr>
                        <a:t>62,328,934</a:t>
                      </a:r>
                      <a:endParaRPr lang="en-US" sz="28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nSpc>
                          <a:spcPct val="115000"/>
                        </a:lnSpc>
                        <a:spcBef>
                          <a:spcPts val="0"/>
                        </a:spcBef>
                        <a:spcAft>
                          <a:spcPts val="0"/>
                        </a:spcAft>
                      </a:pPr>
                      <a:r>
                        <a:rPr lang="en-US" sz="1800">
                          <a:effectLst/>
                        </a:rPr>
                        <a:t>General Fund</a:t>
                      </a:r>
                      <a:endParaRPr lang="en-US" sz="28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r>
              <a:tr h="194619">
                <a:tc>
                  <a:txBody>
                    <a:bodyPr/>
                    <a:lstStyle/>
                    <a:p>
                      <a:pPr marL="0" marR="0">
                        <a:lnSpc>
                          <a:spcPct val="115000"/>
                        </a:lnSpc>
                        <a:spcBef>
                          <a:spcPts val="0"/>
                        </a:spcBef>
                        <a:spcAft>
                          <a:spcPts val="0"/>
                        </a:spcAft>
                      </a:pPr>
                      <a:r>
                        <a:rPr lang="en-US" sz="1800">
                          <a:effectLst/>
                        </a:rPr>
                        <a:t>Transportation</a:t>
                      </a:r>
                      <a:endParaRPr lang="en-US" sz="28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r">
                        <a:lnSpc>
                          <a:spcPct val="115000"/>
                        </a:lnSpc>
                        <a:spcBef>
                          <a:spcPts val="0"/>
                        </a:spcBef>
                        <a:spcAft>
                          <a:spcPts val="0"/>
                        </a:spcAft>
                      </a:pPr>
                      <a:r>
                        <a:rPr lang="en-US" sz="1800">
                          <a:effectLst/>
                        </a:rPr>
                        <a:t>106,871,908</a:t>
                      </a:r>
                      <a:endParaRPr lang="en-US" sz="28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nSpc>
                          <a:spcPct val="115000"/>
                        </a:lnSpc>
                        <a:spcBef>
                          <a:spcPts val="0"/>
                        </a:spcBef>
                        <a:spcAft>
                          <a:spcPts val="0"/>
                        </a:spcAft>
                      </a:pPr>
                      <a:r>
                        <a:rPr lang="en-US" sz="1800">
                          <a:effectLst/>
                        </a:rPr>
                        <a:t>Special Source Funding</a:t>
                      </a:r>
                      <a:endParaRPr lang="en-US" sz="28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r>
              <a:tr h="194619">
                <a:tc>
                  <a:txBody>
                    <a:bodyPr/>
                    <a:lstStyle/>
                    <a:p>
                      <a:pPr marL="0" marR="0">
                        <a:lnSpc>
                          <a:spcPct val="115000"/>
                        </a:lnSpc>
                        <a:spcBef>
                          <a:spcPts val="0"/>
                        </a:spcBef>
                        <a:spcAft>
                          <a:spcPts val="0"/>
                        </a:spcAft>
                      </a:pPr>
                      <a:r>
                        <a:rPr lang="en-US" sz="1800">
                          <a:effectLst/>
                        </a:rPr>
                        <a:t>Transportation</a:t>
                      </a:r>
                      <a:endParaRPr lang="en-US" sz="28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r">
                        <a:lnSpc>
                          <a:spcPct val="115000"/>
                        </a:lnSpc>
                        <a:spcBef>
                          <a:spcPts val="0"/>
                        </a:spcBef>
                        <a:spcAft>
                          <a:spcPts val="0"/>
                        </a:spcAft>
                      </a:pPr>
                      <a:r>
                        <a:rPr lang="en-US" sz="1800">
                          <a:effectLst/>
                        </a:rPr>
                        <a:t>82,089,011</a:t>
                      </a:r>
                      <a:endParaRPr lang="en-US" sz="28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nSpc>
                          <a:spcPct val="115000"/>
                        </a:lnSpc>
                        <a:spcBef>
                          <a:spcPts val="0"/>
                        </a:spcBef>
                        <a:spcAft>
                          <a:spcPts val="0"/>
                        </a:spcAft>
                      </a:pPr>
                      <a:r>
                        <a:rPr lang="en-US" sz="1800">
                          <a:effectLst/>
                        </a:rPr>
                        <a:t>Capital</a:t>
                      </a:r>
                      <a:endParaRPr lang="en-US" sz="28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r>
              <a:tr h="194619">
                <a:tc>
                  <a:txBody>
                    <a:bodyPr/>
                    <a:lstStyle/>
                    <a:p>
                      <a:pPr marL="0" marR="0">
                        <a:lnSpc>
                          <a:spcPct val="115000"/>
                        </a:lnSpc>
                        <a:spcBef>
                          <a:spcPts val="0"/>
                        </a:spcBef>
                        <a:spcAft>
                          <a:spcPts val="0"/>
                        </a:spcAft>
                      </a:pPr>
                      <a:r>
                        <a:rPr lang="en-US" sz="1800">
                          <a:effectLst/>
                        </a:rPr>
                        <a:t>Troopers</a:t>
                      </a:r>
                      <a:endParaRPr lang="en-US" sz="28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r">
                        <a:lnSpc>
                          <a:spcPct val="115000"/>
                        </a:lnSpc>
                        <a:spcBef>
                          <a:spcPts val="0"/>
                        </a:spcBef>
                        <a:spcAft>
                          <a:spcPts val="0"/>
                        </a:spcAft>
                      </a:pPr>
                      <a:r>
                        <a:rPr lang="en-US" sz="1800">
                          <a:effectLst/>
                        </a:rPr>
                        <a:t>86,584,089</a:t>
                      </a:r>
                      <a:endParaRPr lang="en-US" sz="28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nSpc>
                          <a:spcPct val="115000"/>
                        </a:lnSpc>
                        <a:spcBef>
                          <a:spcPts val="0"/>
                        </a:spcBef>
                        <a:spcAft>
                          <a:spcPts val="0"/>
                        </a:spcAft>
                      </a:pPr>
                      <a:r>
                        <a:rPr lang="en-US" sz="1800">
                          <a:effectLst/>
                        </a:rPr>
                        <a:t>General Fund</a:t>
                      </a:r>
                      <a:endParaRPr lang="en-US" sz="28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r>
              <a:tr h="194619">
                <a:tc>
                  <a:txBody>
                    <a:bodyPr/>
                    <a:lstStyle/>
                    <a:p>
                      <a:pPr marL="0" marR="0">
                        <a:lnSpc>
                          <a:spcPct val="115000"/>
                        </a:lnSpc>
                        <a:spcBef>
                          <a:spcPts val="0"/>
                        </a:spcBef>
                        <a:spcAft>
                          <a:spcPts val="0"/>
                        </a:spcAft>
                      </a:pPr>
                      <a:r>
                        <a:rPr lang="en-US" sz="1800">
                          <a:effectLst/>
                        </a:rPr>
                        <a:t>Troopers</a:t>
                      </a:r>
                      <a:endParaRPr lang="en-US" sz="28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r">
                        <a:lnSpc>
                          <a:spcPct val="115000"/>
                        </a:lnSpc>
                        <a:spcBef>
                          <a:spcPts val="0"/>
                        </a:spcBef>
                        <a:spcAft>
                          <a:spcPts val="0"/>
                        </a:spcAft>
                      </a:pPr>
                      <a:r>
                        <a:rPr lang="en-US" sz="1800">
                          <a:effectLst/>
                        </a:rPr>
                        <a:t>211,573,117</a:t>
                      </a:r>
                      <a:endParaRPr lang="en-US" sz="28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nSpc>
                          <a:spcPct val="115000"/>
                        </a:lnSpc>
                        <a:spcBef>
                          <a:spcPts val="0"/>
                        </a:spcBef>
                        <a:spcAft>
                          <a:spcPts val="0"/>
                        </a:spcAft>
                      </a:pPr>
                      <a:r>
                        <a:rPr lang="en-US" sz="1800" dirty="0">
                          <a:effectLst/>
                        </a:rPr>
                        <a:t>Special Source Funding</a:t>
                      </a:r>
                      <a:endParaRPr lang="en-US" sz="28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r>
            </a:tbl>
          </a:graphicData>
        </a:graphic>
      </p:graphicFrame>
    </p:spTree>
    <p:extLst>
      <p:ext uri="{BB962C8B-B14F-4D97-AF65-F5344CB8AC3E}">
        <p14:creationId xmlns:p14="http://schemas.microsoft.com/office/powerpoint/2010/main" val="231706308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a:t>Table 16.2 Personnel and Nonpersonnel Funding </a:t>
            </a:r>
            <a:r>
              <a:rPr lang="en-US" sz="3200" dirty="0" smtClean="0"/>
              <a:t>Sources</a:t>
            </a:r>
            <a:endParaRPr lang="en-US" sz="3200"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4124085480"/>
              </p:ext>
            </p:extLst>
          </p:nvPr>
        </p:nvGraphicFramePr>
        <p:xfrm>
          <a:off x="1725562" y="2109076"/>
          <a:ext cx="7521677" cy="4206240"/>
        </p:xfrm>
        <a:graphic>
          <a:graphicData uri="http://schemas.openxmlformats.org/drawingml/2006/table">
            <a:tbl>
              <a:tblPr firstRow="1" firstCol="1" bandRow="1">
                <a:tableStyleId>{2D5ABB26-0587-4C30-8999-92F81FD0307C}</a:tableStyleId>
              </a:tblPr>
              <a:tblGrid>
                <a:gridCol w="2495682"/>
                <a:gridCol w="3235614"/>
                <a:gridCol w="1790381"/>
              </a:tblGrid>
              <a:tr h="190500">
                <a:tc>
                  <a:txBody>
                    <a:bodyPr/>
                    <a:lstStyle/>
                    <a:p>
                      <a:pPr marL="0" marR="0">
                        <a:lnSpc>
                          <a:spcPct val="115000"/>
                        </a:lnSpc>
                        <a:spcBef>
                          <a:spcPts val="0"/>
                        </a:spcBef>
                        <a:spcAft>
                          <a:spcPts val="0"/>
                        </a:spcAft>
                      </a:pPr>
                      <a:r>
                        <a:rPr lang="en-US" sz="2400">
                          <a:effectLst/>
                        </a:rPr>
                        <a:t>Type of Expenditure</a:t>
                      </a:r>
                      <a:endParaRPr lang="en-US" sz="2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nSpc>
                          <a:spcPct val="115000"/>
                        </a:lnSpc>
                        <a:spcBef>
                          <a:spcPts val="0"/>
                        </a:spcBef>
                        <a:spcAft>
                          <a:spcPts val="0"/>
                        </a:spcAft>
                      </a:pPr>
                      <a:r>
                        <a:rPr lang="en-US" sz="2400">
                          <a:effectLst/>
                        </a:rPr>
                        <a:t>Type of Fund</a:t>
                      </a:r>
                      <a:endParaRPr lang="en-US" sz="2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nSpc>
                          <a:spcPct val="115000"/>
                        </a:lnSpc>
                        <a:spcBef>
                          <a:spcPts val="0"/>
                        </a:spcBef>
                        <a:spcAft>
                          <a:spcPts val="0"/>
                        </a:spcAft>
                      </a:pPr>
                      <a:r>
                        <a:rPr lang="en-US" sz="2400">
                          <a:effectLst/>
                        </a:rPr>
                        <a:t>Amount ($)</a:t>
                      </a:r>
                      <a:endParaRPr lang="en-US" sz="2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r>
              <a:tr h="190500">
                <a:tc>
                  <a:txBody>
                    <a:bodyPr/>
                    <a:lstStyle/>
                    <a:p>
                      <a:pPr marL="0" marR="0">
                        <a:lnSpc>
                          <a:spcPct val="115000"/>
                        </a:lnSpc>
                        <a:spcBef>
                          <a:spcPts val="0"/>
                        </a:spcBef>
                        <a:spcAft>
                          <a:spcPts val="0"/>
                        </a:spcAft>
                      </a:pPr>
                      <a:r>
                        <a:rPr lang="en-US" sz="2400">
                          <a:effectLst/>
                        </a:rPr>
                        <a:t>Personnel</a:t>
                      </a:r>
                      <a:endParaRPr lang="en-US" sz="2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nSpc>
                          <a:spcPct val="115000"/>
                        </a:lnSpc>
                        <a:spcBef>
                          <a:spcPts val="0"/>
                        </a:spcBef>
                        <a:spcAft>
                          <a:spcPts val="0"/>
                        </a:spcAft>
                      </a:pPr>
                      <a:r>
                        <a:rPr lang="en-US" sz="2400">
                          <a:effectLst/>
                        </a:rPr>
                        <a:t>General Fund</a:t>
                      </a:r>
                      <a:endParaRPr lang="en-US" sz="2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r">
                        <a:lnSpc>
                          <a:spcPct val="115000"/>
                        </a:lnSpc>
                        <a:spcBef>
                          <a:spcPts val="0"/>
                        </a:spcBef>
                        <a:spcAft>
                          <a:spcPts val="0"/>
                        </a:spcAft>
                      </a:pPr>
                      <a:r>
                        <a:rPr lang="en-US" sz="2400">
                          <a:effectLst/>
                        </a:rPr>
                        <a:t>446,941,184</a:t>
                      </a:r>
                      <a:endParaRPr lang="en-US" sz="2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r>
              <a:tr h="190500">
                <a:tc>
                  <a:txBody>
                    <a:bodyPr/>
                    <a:lstStyle/>
                    <a:p>
                      <a:pPr marL="0" marR="0">
                        <a:lnSpc>
                          <a:spcPct val="115000"/>
                        </a:lnSpc>
                        <a:spcBef>
                          <a:spcPts val="0"/>
                        </a:spcBef>
                        <a:spcAft>
                          <a:spcPts val="0"/>
                        </a:spcAft>
                      </a:pPr>
                      <a:r>
                        <a:rPr lang="en-US" sz="2400">
                          <a:effectLst/>
                        </a:rPr>
                        <a:t>Services</a:t>
                      </a:r>
                      <a:endParaRPr lang="en-US" sz="2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nSpc>
                          <a:spcPct val="115000"/>
                        </a:lnSpc>
                        <a:spcBef>
                          <a:spcPts val="0"/>
                        </a:spcBef>
                        <a:spcAft>
                          <a:spcPts val="0"/>
                        </a:spcAft>
                      </a:pPr>
                      <a:r>
                        <a:rPr lang="en-US" sz="2400">
                          <a:effectLst/>
                        </a:rPr>
                        <a:t>General Fund</a:t>
                      </a:r>
                      <a:endParaRPr lang="en-US" sz="2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r">
                        <a:lnSpc>
                          <a:spcPct val="115000"/>
                        </a:lnSpc>
                        <a:spcBef>
                          <a:spcPts val="0"/>
                        </a:spcBef>
                        <a:spcAft>
                          <a:spcPts val="0"/>
                        </a:spcAft>
                      </a:pPr>
                      <a:r>
                        <a:rPr lang="en-US" sz="2400">
                          <a:effectLst/>
                        </a:rPr>
                        <a:t>560,931,401</a:t>
                      </a:r>
                      <a:endParaRPr lang="en-US" sz="2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r>
              <a:tr h="190500">
                <a:tc>
                  <a:txBody>
                    <a:bodyPr/>
                    <a:lstStyle/>
                    <a:p>
                      <a:pPr marL="0" marR="0">
                        <a:lnSpc>
                          <a:spcPct val="115000"/>
                        </a:lnSpc>
                        <a:spcBef>
                          <a:spcPts val="0"/>
                        </a:spcBef>
                        <a:spcAft>
                          <a:spcPts val="0"/>
                        </a:spcAft>
                      </a:pPr>
                      <a:r>
                        <a:rPr lang="en-US" sz="2400">
                          <a:effectLst/>
                        </a:rPr>
                        <a:t>Capital</a:t>
                      </a:r>
                      <a:endParaRPr lang="en-US" sz="2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nSpc>
                          <a:spcPct val="115000"/>
                        </a:lnSpc>
                        <a:spcBef>
                          <a:spcPts val="0"/>
                        </a:spcBef>
                        <a:spcAft>
                          <a:spcPts val="0"/>
                        </a:spcAft>
                      </a:pPr>
                      <a:r>
                        <a:rPr lang="en-US" sz="2400">
                          <a:effectLst/>
                        </a:rPr>
                        <a:t>General Fund</a:t>
                      </a:r>
                      <a:endParaRPr lang="en-US" sz="2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r">
                        <a:lnSpc>
                          <a:spcPct val="115000"/>
                        </a:lnSpc>
                        <a:spcBef>
                          <a:spcPts val="0"/>
                        </a:spcBef>
                        <a:spcAft>
                          <a:spcPts val="0"/>
                        </a:spcAft>
                      </a:pPr>
                      <a:r>
                        <a:rPr lang="en-US" sz="2400">
                          <a:effectLst/>
                        </a:rPr>
                        <a:t>13,363,748</a:t>
                      </a:r>
                      <a:endParaRPr lang="en-US" sz="2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r>
              <a:tr h="190500">
                <a:tc>
                  <a:txBody>
                    <a:bodyPr/>
                    <a:lstStyle/>
                    <a:p>
                      <a:pPr marL="0" marR="0">
                        <a:lnSpc>
                          <a:spcPct val="115000"/>
                        </a:lnSpc>
                        <a:spcBef>
                          <a:spcPts val="0"/>
                        </a:spcBef>
                        <a:spcAft>
                          <a:spcPts val="0"/>
                        </a:spcAft>
                      </a:pPr>
                      <a:r>
                        <a:rPr lang="en-US" sz="2400">
                          <a:effectLst/>
                        </a:rPr>
                        <a:t>Services</a:t>
                      </a:r>
                      <a:endParaRPr lang="en-US" sz="2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nSpc>
                          <a:spcPct val="115000"/>
                        </a:lnSpc>
                        <a:spcBef>
                          <a:spcPts val="0"/>
                        </a:spcBef>
                        <a:spcAft>
                          <a:spcPts val="0"/>
                        </a:spcAft>
                      </a:pPr>
                      <a:r>
                        <a:rPr lang="en-US" sz="2400">
                          <a:effectLst/>
                        </a:rPr>
                        <a:t>Capital Fund</a:t>
                      </a:r>
                      <a:endParaRPr lang="en-US" sz="2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r">
                        <a:lnSpc>
                          <a:spcPct val="115000"/>
                        </a:lnSpc>
                        <a:spcBef>
                          <a:spcPts val="0"/>
                        </a:spcBef>
                        <a:spcAft>
                          <a:spcPts val="0"/>
                        </a:spcAft>
                      </a:pPr>
                      <a:r>
                        <a:rPr lang="en-US" sz="2400">
                          <a:effectLst/>
                        </a:rPr>
                        <a:t>59,849,210</a:t>
                      </a:r>
                      <a:endParaRPr lang="en-US" sz="2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r>
              <a:tr h="190500">
                <a:tc>
                  <a:txBody>
                    <a:bodyPr/>
                    <a:lstStyle/>
                    <a:p>
                      <a:pPr marL="0" marR="0">
                        <a:lnSpc>
                          <a:spcPct val="115000"/>
                        </a:lnSpc>
                        <a:spcBef>
                          <a:spcPts val="0"/>
                        </a:spcBef>
                        <a:spcAft>
                          <a:spcPts val="0"/>
                        </a:spcAft>
                      </a:pPr>
                      <a:r>
                        <a:rPr lang="en-US" sz="2400">
                          <a:effectLst/>
                        </a:rPr>
                        <a:t>Capital</a:t>
                      </a:r>
                      <a:endParaRPr lang="en-US" sz="2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nSpc>
                          <a:spcPct val="115000"/>
                        </a:lnSpc>
                        <a:spcBef>
                          <a:spcPts val="0"/>
                        </a:spcBef>
                        <a:spcAft>
                          <a:spcPts val="0"/>
                        </a:spcAft>
                      </a:pPr>
                      <a:r>
                        <a:rPr lang="en-US" sz="2400">
                          <a:effectLst/>
                        </a:rPr>
                        <a:t>Capital Fund</a:t>
                      </a:r>
                      <a:endParaRPr lang="en-US" sz="2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r">
                        <a:lnSpc>
                          <a:spcPct val="115000"/>
                        </a:lnSpc>
                        <a:spcBef>
                          <a:spcPts val="0"/>
                        </a:spcBef>
                        <a:spcAft>
                          <a:spcPts val="0"/>
                        </a:spcAft>
                      </a:pPr>
                      <a:r>
                        <a:rPr lang="en-US" sz="2400">
                          <a:effectLst/>
                        </a:rPr>
                        <a:t>314,681,043</a:t>
                      </a:r>
                      <a:endParaRPr lang="en-US" sz="2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r>
              <a:tr h="190500">
                <a:tc>
                  <a:txBody>
                    <a:bodyPr/>
                    <a:lstStyle/>
                    <a:p>
                      <a:pPr marL="0" marR="0">
                        <a:lnSpc>
                          <a:spcPct val="115000"/>
                        </a:lnSpc>
                        <a:spcBef>
                          <a:spcPts val="0"/>
                        </a:spcBef>
                        <a:spcAft>
                          <a:spcPts val="0"/>
                        </a:spcAft>
                      </a:pPr>
                      <a:r>
                        <a:rPr lang="en-US" sz="2400">
                          <a:effectLst/>
                        </a:rPr>
                        <a:t>Personnel</a:t>
                      </a:r>
                      <a:endParaRPr lang="en-US" sz="2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nSpc>
                          <a:spcPct val="115000"/>
                        </a:lnSpc>
                        <a:spcBef>
                          <a:spcPts val="0"/>
                        </a:spcBef>
                        <a:spcAft>
                          <a:spcPts val="0"/>
                        </a:spcAft>
                      </a:pPr>
                      <a:r>
                        <a:rPr lang="en-US" sz="2400">
                          <a:effectLst/>
                        </a:rPr>
                        <a:t>Special Revenue</a:t>
                      </a:r>
                      <a:endParaRPr lang="en-US" sz="2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r">
                        <a:lnSpc>
                          <a:spcPct val="115000"/>
                        </a:lnSpc>
                        <a:spcBef>
                          <a:spcPts val="0"/>
                        </a:spcBef>
                        <a:spcAft>
                          <a:spcPts val="0"/>
                        </a:spcAft>
                      </a:pPr>
                      <a:r>
                        <a:rPr lang="en-US" sz="2400">
                          <a:effectLst/>
                        </a:rPr>
                        <a:t>452,049,638</a:t>
                      </a:r>
                      <a:endParaRPr lang="en-US" sz="2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r>
              <a:tr h="190500">
                <a:tc>
                  <a:txBody>
                    <a:bodyPr/>
                    <a:lstStyle/>
                    <a:p>
                      <a:pPr marL="0" marR="0">
                        <a:lnSpc>
                          <a:spcPct val="115000"/>
                        </a:lnSpc>
                        <a:spcBef>
                          <a:spcPts val="0"/>
                        </a:spcBef>
                        <a:spcAft>
                          <a:spcPts val="0"/>
                        </a:spcAft>
                      </a:pPr>
                      <a:r>
                        <a:rPr lang="en-US" sz="2400">
                          <a:effectLst/>
                        </a:rPr>
                        <a:t>Services</a:t>
                      </a:r>
                      <a:endParaRPr lang="en-US" sz="2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nSpc>
                          <a:spcPct val="115000"/>
                        </a:lnSpc>
                        <a:spcBef>
                          <a:spcPts val="0"/>
                        </a:spcBef>
                        <a:spcAft>
                          <a:spcPts val="0"/>
                        </a:spcAft>
                      </a:pPr>
                      <a:r>
                        <a:rPr lang="en-US" sz="2400">
                          <a:effectLst/>
                        </a:rPr>
                        <a:t>Special Revenue</a:t>
                      </a:r>
                      <a:endParaRPr lang="en-US" sz="2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r">
                        <a:lnSpc>
                          <a:spcPct val="115000"/>
                        </a:lnSpc>
                        <a:spcBef>
                          <a:spcPts val="0"/>
                        </a:spcBef>
                        <a:spcAft>
                          <a:spcPts val="0"/>
                        </a:spcAft>
                      </a:pPr>
                      <a:r>
                        <a:rPr lang="en-US" sz="2400">
                          <a:effectLst/>
                        </a:rPr>
                        <a:t>325,577,585</a:t>
                      </a:r>
                      <a:endParaRPr lang="en-US" sz="2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r>
              <a:tr h="200025">
                <a:tc>
                  <a:txBody>
                    <a:bodyPr/>
                    <a:lstStyle/>
                    <a:p>
                      <a:pPr marL="0" marR="0">
                        <a:lnSpc>
                          <a:spcPct val="115000"/>
                        </a:lnSpc>
                        <a:spcBef>
                          <a:spcPts val="0"/>
                        </a:spcBef>
                        <a:spcAft>
                          <a:spcPts val="0"/>
                        </a:spcAft>
                      </a:pPr>
                      <a:r>
                        <a:rPr lang="en-US" sz="2400">
                          <a:effectLst/>
                        </a:rPr>
                        <a:t>Capital</a:t>
                      </a:r>
                      <a:endParaRPr lang="en-US" sz="2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nSpc>
                          <a:spcPct val="115000"/>
                        </a:lnSpc>
                        <a:spcBef>
                          <a:spcPts val="0"/>
                        </a:spcBef>
                        <a:spcAft>
                          <a:spcPts val="0"/>
                        </a:spcAft>
                      </a:pPr>
                      <a:r>
                        <a:rPr lang="en-US" sz="2400">
                          <a:effectLst/>
                        </a:rPr>
                        <a:t>Special Revenue</a:t>
                      </a:r>
                      <a:endParaRPr lang="en-US" sz="2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r">
                        <a:lnSpc>
                          <a:spcPct val="115000"/>
                        </a:lnSpc>
                        <a:spcBef>
                          <a:spcPts val="0"/>
                        </a:spcBef>
                        <a:spcAft>
                          <a:spcPts val="0"/>
                        </a:spcAft>
                      </a:pPr>
                      <a:r>
                        <a:rPr lang="en-US" sz="2400" dirty="0">
                          <a:effectLst/>
                        </a:rPr>
                        <a:t>34,759,758</a:t>
                      </a:r>
                      <a:endParaRPr lang="en-US" sz="24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r>
            </a:tbl>
          </a:graphicData>
        </a:graphic>
      </p:graphicFrame>
    </p:spTree>
    <p:extLst>
      <p:ext uri="{BB962C8B-B14F-4D97-AF65-F5344CB8AC3E}">
        <p14:creationId xmlns:p14="http://schemas.microsoft.com/office/powerpoint/2010/main" val="244159385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a:t>Table 16.3 Expenditures by Department and </a:t>
            </a:r>
            <a:r>
              <a:rPr lang="en-US" sz="3600" dirty="0" smtClean="0"/>
              <a:t>Program</a:t>
            </a:r>
            <a:endParaRPr lang="en-US" sz="3600"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02417237"/>
              </p:ext>
            </p:extLst>
          </p:nvPr>
        </p:nvGraphicFramePr>
        <p:xfrm>
          <a:off x="838200" y="1690688"/>
          <a:ext cx="8202561" cy="4626864"/>
        </p:xfrm>
        <a:graphic>
          <a:graphicData uri="http://schemas.openxmlformats.org/drawingml/2006/table">
            <a:tbl>
              <a:tblPr firstRow="1" firstCol="1" bandRow="1">
                <a:tableStyleId>{2D5ABB26-0587-4C30-8999-92F81FD0307C}</a:tableStyleId>
              </a:tblPr>
              <a:tblGrid>
                <a:gridCol w="1787013"/>
                <a:gridCol w="4260034"/>
                <a:gridCol w="2155514"/>
              </a:tblGrid>
              <a:tr h="200025">
                <a:tc>
                  <a:txBody>
                    <a:bodyPr/>
                    <a:lstStyle/>
                    <a:p>
                      <a:pPr marL="0" marR="0">
                        <a:lnSpc>
                          <a:spcPct val="115000"/>
                        </a:lnSpc>
                        <a:spcBef>
                          <a:spcPts val="0"/>
                        </a:spcBef>
                        <a:spcAft>
                          <a:spcPts val="0"/>
                        </a:spcAft>
                      </a:pPr>
                      <a:r>
                        <a:rPr lang="en-US" sz="2400">
                          <a:effectLst/>
                        </a:rPr>
                        <a:t>Department</a:t>
                      </a:r>
                      <a:endParaRPr lang="en-US" sz="2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nSpc>
                          <a:spcPct val="115000"/>
                        </a:lnSpc>
                        <a:spcBef>
                          <a:spcPts val="0"/>
                        </a:spcBef>
                        <a:spcAft>
                          <a:spcPts val="0"/>
                        </a:spcAft>
                      </a:pPr>
                      <a:r>
                        <a:rPr lang="en-US" sz="2400">
                          <a:effectLst/>
                        </a:rPr>
                        <a:t>Program</a:t>
                      </a:r>
                      <a:endParaRPr lang="en-US" sz="2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nSpc>
                          <a:spcPct val="115000"/>
                        </a:lnSpc>
                        <a:spcBef>
                          <a:spcPts val="0"/>
                        </a:spcBef>
                        <a:spcAft>
                          <a:spcPts val="0"/>
                        </a:spcAft>
                      </a:pPr>
                      <a:r>
                        <a:rPr lang="en-US" sz="2400">
                          <a:effectLst/>
                        </a:rPr>
                        <a:t>Expenditure</a:t>
                      </a:r>
                      <a:endParaRPr lang="en-US" sz="2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r>
              <a:tr h="190500">
                <a:tc>
                  <a:txBody>
                    <a:bodyPr/>
                    <a:lstStyle/>
                    <a:p>
                      <a:pPr marL="0" marR="0">
                        <a:lnSpc>
                          <a:spcPct val="115000"/>
                        </a:lnSpc>
                        <a:spcBef>
                          <a:spcPts val="0"/>
                        </a:spcBef>
                        <a:spcAft>
                          <a:spcPts val="0"/>
                        </a:spcAft>
                      </a:pPr>
                      <a:r>
                        <a:rPr lang="en-US" sz="2000">
                          <a:effectLst/>
                        </a:rPr>
                        <a:t>Corrections</a:t>
                      </a:r>
                      <a:endParaRPr lang="en-US" sz="2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nSpc>
                          <a:spcPct val="115000"/>
                        </a:lnSpc>
                        <a:spcBef>
                          <a:spcPts val="0"/>
                        </a:spcBef>
                        <a:spcAft>
                          <a:spcPts val="0"/>
                        </a:spcAft>
                      </a:pPr>
                      <a:r>
                        <a:rPr lang="en-US" sz="2000">
                          <a:effectLst/>
                        </a:rPr>
                        <a:t>Inmate Substance Abuse Recovery</a:t>
                      </a:r>
                      <a:endParaRPr lang="en-US" sz="2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r">
                        <a:lnSpc>
                          <a:spcPct val="115000"/>
                        </a:lnSpc>
                        <a:spcBef>
                          <a:spcPts val="0"/>
                        </a:spcBef>
                        <a:spcAft>
                          <a:spcPts val="0"/>
                        </a:spcAft>
                      </a:pPr>
                      <a:r>
                        <a:rPr lang="en-US" sz="2000">
                          <a:effectLst/>
                        </a:rPr>
                        <a:t>557,850</a:t>
                      </a:r>
                      <a:endParaRPr lang="en-US" sz="2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r>
              <a:tr h="190500">
                <a:tc>
                  <a:txBody>
                    <a:bodyPr/>
                    <a:lstStyle/>
                    <a:p>
                      <a:pPr marL="0" marR="0">
                        <a:lnSpc>
                          <a:spcPct val="115000"/>
                        </a:lnSpc>
                        <a:spcBef>
                          <a:spcPts val="0"/>
                        </a:spcBef>
                        <a:spcAft>
                          <a:spcPts val="0"/>
                        </a:spcAft>
                      </a:pPr>
                      <a:r>
                        <a:rPr lang="en-US" sz="2000">
                          <a:effectLst/>
                        </a:rPr>
                        <a:t>Corrections</a:t>
                      </a:r>
                      <a:endParaRPr lang="en-US" sz="2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nSpc>
                          <a:spcPct val="115000"/>
                        </a:lnSpc>
                        <a:spcBef>
                          <a:spcPts val="0"/>
                        </a:spcBef>
                        <a:spcAft>
                          <a:spcPts val="0"/>
                        </a:spcAft>
                      </a:pPr>
                      <a:r>
                        <a:rPr lang="en-US" sz="2000">
                          <a:effectLst/>
                        </a:rPr>
                        <a:t>Inmate Education</a:t>
                      </a:r>
                      <a:endParaRPr lang="en-US" sz="2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r">
                        <a:lnSpc>
                          <a:spcPct val="115000"/>
                        </a:lnSpc>
                        <a:spcBef>
                          <a:spcPts val="0"/>
                        </a:spcBef>
                        <a:spcAft>
                          <a:spcPts val="0"/>
                        </a:spcAft>
                      </a:pPr>
                      <a:r>
                        <a:rPr lang="en-US" sz="2000">
                          <a:effectLst/>
                        </a:rPr>
                        <a:t>339,032</a:t>
                      </a:r>
                      <a:endParaRPr lang="en-US" sz="2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r>
              <a:tr h="190500">
                <a:tc>
                  <a:txBody>
                    <a:bodyPr/>
                    <a:lstStyle/>
                    <a:p>
                      <a:pPr marL="0" marR="0">
                        <a:lnSpc>
                          <a:spcPct val="115000"/>
                        </a:lnSpc>
                        <a:spcBef>
                          <a:spcPts val="0"/>
                        </a:spcBef>
                        <a:spcAft>
                          <a:spcPts val="0"/>
                        </a:spcAft>
                      </a:pPr>
                      <a:r>
                        <a:rPr lang="en-US" sz="2000">
                          <a:effectLst/>
                        </a:rPr>
                        <a:t>Corrections</a:t>
                      </a:r>
                      <a:endParaRPr lang="en-US" sz="2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nSpc>
                          <a:spcPct val="115000"/>
                        </a:lnSpc>
                        <a:spcBef>
                          <a:spcPts val="0"/>
                        </a:spcBef>
                        <a:spcAft>
                          <a:spcPts val="0"/>
                        </a:spcAft>
                      </a:pPr>
                      <a:r>
                        <a:rPr lang="en-US" sz="2000">
                          <a:effectLst/>
                        </a:rPr>
                        <a:t>Inmate Intake and Release</a:t>
                      </a:r>
                      <a:endParaRPr lang="en-US" sz="2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r">
                        <a:lnSpc>
                          <a:spcPct val="115000"/>
                        </a:lnSpc>
                        <a:spcBef>
                          <a:spcPts val="0"/>
                        </a:spcBef>
                        <a:spcAft>
                          <a:spcPts val="0"/>
                        </a:spcAft>
                      </a:pPr>
                      <a:r>
                        <a:rPr lang="en-US" sz="2000">
                          <a:effectLst/>
                        </a:rPr>
                        <a:t>1,674,610</a:t>
                      </a:r>
                      <a:endParaRPr lang="en-US" sz="2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r>
              <a:tr h="190500">
                <a:tc>
                  <a:txBody>
                    <a:bodyPr/>
                    <a:lstStyle/>
                    <a:p>
                      <a:pPr marL="0" marR="0">
                        <a:lnSpc>
                          <a:spcPct val="115000"/>
                        </a:lnSpc>
                        <a:spcBef>
                          <a:spcPts val="0"/>
                        </a:spcBef>
                        <a:spcAft>
                          <a:spcPts val="0"/>
                        </a:spcAft>
                      </a:pPr>
                      <a:r>
                        <a:rPr lang="en-US" sz="2000">
                          <a:effectLst/>
                        </a:rPr>
                        <a:t>Corrections</a:t>
                      </a:r>
                      <a:endParaRPr lang="en-US" sz="2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nSpc>
                          <a:spcPct val="115000"/>
                        </a:lnSpc>
                        <a:spcBef>
                          <a:spcPts val="0"/>
                        </a:spcBef>
                        <a:spcAft>
                          <a:spcPts val="0"/>
                        </a:spcAft>
                      </a:pPr>
                      <a:r>
                        <a:rPr lang="en-US" sz="2000">
                          <a:effectLst/>
                        </a:rPr>
                        <a:t>Inmate Housing</a:t>
                      </a:r>
                      <a:endParaRPr lang="en-US" sz="2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r">
                        <a:lnSpc>
                          <a:spcPct val="115000"/>
                        </a:lnSpc>
                        <a:spcBef>
                          <a:spcPts val="0"/>
                        </a:spcBef>
                        <a:spcAft>
                          <a:spcPts val="0"/>
                        </a:spcAft>
                      </a:pPr>
                      <a:r>
                        <a:rPr lang="en-US" sz="2000">
                          <a:effectLst/>
                        </a:rPr>
                        <a:t>5,982,125</a:t>
                      </a:r>
                      <a:endParaRPr lang="en-US" sz="2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r>
              <a:tr h="190500">
                <a:tc>
                  <a:txBody>
                    <a:bodyPr/>
                    <a:lstStyle/>
                    <a:p>
                      <a:pPr marL="0" marR="0">
                        <a:lnSpc>
                          <a:spcPct val="115000"/>
                        </a:lnSpc>
                        <a:spcBef>
                          <a:spcPts val="0"/>
                        </a:spcBef>
                        <a:spcAft>
                          <a:spcPts val="0"/>
                        </a:spcAft>
                      </a:pPr>
                      <a:r>
                        <a:rPr lang="en-US" sz="2000">
                          <a:effectLst/>
                        </a:rPr>
                        <a:t>Corrections</a:t>
                      </a:r>
                      <a:endParaRPr lang="en-US" sz="2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nSpc>
                          <a:spcPct val="115000"/>
                        </a:lnSpc>
                        <a:spcBef>
                          <a:spcPts val="0"/>
                        </a:spcBef>
                        <a:spcAft>
                          <a:spcPts val="0"/>
                        </a:spcAft>
                      </a:pPr>
                      <a:r>
                        <a:rPr lang="en-US" sz="2000">
                          <a:effectLst/>
                        </a:rPr>
                        <a:t>Information and Communications Technology</a:t>
                      </a:r>
                      <a:endParaRPr lang="en-US" sz="2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r">
                        <a:lnSpc>
                          <a:spcPct val="115000"/>
                        </a:lnSpc>
                        <a:spcBef>
                          <a:spcPts val="0"/>
                        </a:spcBef>
                        <a:spcAft>
                          <a:spcPts val="0"/>
                        </a:spcAft>
                      </a:pPr>
                      <a:r>
                        <a:rPr lang="en-US" sz="2000">
                          <a:effectLst/>
                        </a:rPr>
                        <a:t>195,475</a:t>
                      </a:r>
                      <a:endParaRPr lang="en-US" sz="2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r>
              <a:tr h="190500">
                <a:tc>
                  <a:txBody>
                    <a:bodyPr/>
                    <a:lstStyle/>
                    <a:p>
                      <a:pPr marL="0" marR="0">
                        <a:lnSpc>
                          <a:spcPct val="115000"/>
                        </a:lnSpc>
                        <a:spcBef>
                          <a:spcPts val="0"/>
                        </a:spcBef>
                        <a:spcAft>
                          <a:spcPts val="0"/>
                        </a:spcAft>
                      </a:pPr>
                      <a:r>
                        <a:rPr lang="en-US" sz="2000">
                          <a:effectLst/>
                        </a:rPr>
                        <a:t>Troopers</a:t>
                      </a:r>
                      <a:endParaRPr lang="en-US" sz="2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nSpc>
                          <a:spcPct val="115000"/>
                        </a:lnSpc>
                        <a:spcBef>
                          <a:spcPts val="0"/>
                        </a:spcBef>
                        <a:spcAft>
                          <a:spcPts val="0"/>
                        </a:spcAft>
                      </a:pPr>
                      <a:r>
                        <a:rPr lang="en-US" sz="2000">
                          <a:effectLst/>
                        </a:rPr>
                        <a:t>Dispatch</a:t>
                      </a:r>
                      <a:endParaRPr lang="en-US" sz="2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r">
                        <a:lnSpc>
                          <a:spcPct val="115000"/>
                        </a:lnSpc>
                        <a:spcBef>
                          <a:spcPts val="0"/>
                        </a:spcBef>
                        <a:spcAft>
                          <a:spcPts val="0"/>
                        </a:spcAft>
                      </a:pPr>
                      <a:r>
                        <a:rPr lang="en-US" sz="2000">
                          <a:effectLst/>
                        </a:rPr>
                        <a:t>2,604,257</a:t>
                      </a:r>
                      <a:endParaRPr lang="en-US" sz="2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r>
              <a:tr h="190500">
                <a:tc>
                  <a:txBody>
                    <a:bodyPr/>
                    <a:lstStyle/>
                    <a:p>
                      <a:pPr marL="0" marR="0">
                        <a:lnSpc>
                          <a:spcPct val="115000"/>
                        </a:lnSpc>
                        <a:spcBef>
                          <a:spcPts val="0"/>
                        </a:spcBef>
                        <a:spcAft>
                          <a:spcPts val="0"/>
                        </a:spcAft>
                      </a:pPr>
                      <a:r>
                        <a:rPr lang="en-US" sz="2000">
                          <a:effectLst/>
                        </a:rPr>
                        <a:t>Troopers</a:t>
                      </a:r>
                      <a:endParaRPr lang="en-US" sz="2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nSpc>
                          <a:spcPct val="115000"/>
                        </a:lnSpc>
                        <a:spcBef>
                          <a:spcPts val="0"/>
                        </a:spcBef>
                        <a:spcAft>
                          <a:spcPts val="0"/>
                        </a:spcAft>
                      </a:pPr>
                      <a:r>
                        <a:rPr lang="en-US" sz="2000">
                          <a:effectLst/>
                        </a:rPr>
                        <a:t>Disaster Response</a:t>
                      </a:r>
                      <a:endParaRPr lang="en-US" sz="2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r">
                        <a:lnSpc>
                          <a:spcPct val="115000"/>
                        </a:lnSpc>
                        <a:spcBef>
                          <a:spcPts val="0"/>
                        </a:spcBef>
                        <a:spcAft>
                          <a:spcPts val="0"/>
                        </a:spcAft>
                      </a:pPr>
                      <a:r>
                        <a:rPr lang="en-US" sz="2000">
                          <a:effectLst/>
                        </a:rPr>
                        <a:t>2,167,148</a:t>
                      </a:r>
                      <a:endParaRPr lang="en-US" sz="2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r>
              <a:tr h="190500">
                <a:tc>
                  <a:txBody>
                    <a:bodyPr/>
                    <a:lstStyle/>
                    <a:p>
                      <a:pPr marL="0" marR="0">
                        <a:lnSpc>
                          <a:spcPct val="115000"/>
                        </a:lnSpc>
                        <a:spcBef>
                          <a:spcPts val="0"/>
                        </a:spcBef>
                        <a:spcAft>
                          <a:spcPts val="0"/>
                        </a:spcAft>
                      </a:pPr>
                      <a:r>
                        <a:rPr lang="en-US" sz="2000">
                          <a:effectLst/>
                        </a:rPr>
                        <a:t>Troopers</a:t>
                      </a:r>
                      <a:endParaRPr lang="en-US" sz="2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nSpc>
                          <a:spcPct val="115000"/>
                        </a:lnSpc>
                        <a:spcBef>
                          <a:spcPts val="0"/>
                        </a:spcBef>
                        <a:spcAft>
                          <a:spcPts val="0"/>
                        </a:spcAft>
                      </a:pPr>
                      <a:r>
                        <a:rPr lang="en-US" sz="2000">
                          <a:effectLst/>
                        </a:rPr>
                        <a:t>Enforcement Support</a:t>
                      </a:r>
                      <a:endParaRPr lang="en-US" sz="2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r">
                        <a:lnSpc>
                          <a:spcPct val="115000"/>
                        </a:lnSpc>
                        <a:spcBef>
                          <a:spcPts val="0"/>
                        </a:spcBef>
                        <a:spcAft>
                          <a:spcPts val="0"/>
                        </a:spcAft>
                      </a:pPr>
                      <a:r>
                        <a:rPr lang="en-US" sz="2000">
                          <a:effectLst/>
                        </a:rPr>
                        <a:t>2,464,721</a:t>
                      </a:r>
                      <a:endParaRPr lang="en-US" sz="2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r>
              <a:tr h="190500">
                <a:tc>
                  <a:txBody>
                    <a:bodyPr/>
                    <a:lstStyle/>
                    <a:p>
                      <a:pPr marL="0" marR="0">
                        <a:lnSpc>
                          <a:spcPct val="115000"/>
                        </a:lnSpc>
                        <a:spcBef>
                          <a:spcPts val="0"/>
                        </a:spcBef>
                        <a:spcAft>
                          <a:spcPts val="0"/>
                        </a:spcAft>
                      </a:pPr>
                      <a:r>
                        <a:rPr lang="en-US" sz="2000">
                          <a:effectLst/>
                        </a:rPr>
                        <a:t>Troopers</a:t>
                      </a:r>
                      <a:endParaRPr lang="en-US" sz="2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nSpc>
                          <a:spcPct val="115000"/>
                        </a:lnSpc>
                        <a:spcBef>
                          <a:spcPts val="0"/>
                        </a:spcBef>
                        <a:spcAft>
                          <a:spcPts val="0"/>
                        </a:spcAft>
                      </a:pPr>
                      <a:r>
                        <a:rPr lang="en-US" sz="2000">
                          <a:effectLst/>
                        </a:rPr>
                        <a:t>Investigations</a:t>
                      </a:r>
                      <a:endParaRPr lang="en-US" sz="2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r">
                        <a:lnSpc>
                          <a:spcPct val="115000"/>
                        </a:lnSpc>
                        <a:spcBef>
                          <a:spcPts val="0"/>
                        </a:spcBef>
                        <a:spcAft>
                          <a:spcPts val="0"/>
                        </a:spcAft>
                      </a:pPr>
                      <a:r>
                        <a:rPr lang="en-US" sz="2000">
                          <a:effectLst/>
                        </a:rPr>
                        <a:t>1,678,722</a:t>
                      </a:r>
                      <a:endParaRPr lang="en-US" sz="2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r>
              <a:tr h="190500">
                <a:tc>
                  <a:txBody>
                    <a:bodyPr/>
                    <a:lstStyle/>
                    <a:p>
                      <a:pPr marL="0" marR="0">
                        <a:lnSpc>
                          <a:spcPct val="115000"/>
                        </a:lnSpc>
                        <a:spcBef>
                          <a:spcPts val="0"/>
                        </a:spcBef>
                        <a:spcAft>
                          <a:spcPts val="0"/>
                        </a:spcAft>
                      </a:pPr>
                      <a:r>
                        <a:rPr lang="en-US" sz="2000">
                          <a:effectLst/>
                        </a:rPr>
                        <a:t>Troopers</a:t>
                      </a:r>
                      <a:endParaRPr lang="en-US" sz="2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nSpc>
                          <a:spcPct val="115000"/>
                        </a:lnSpc>
                        <a:spcBef>
                          <a:spcPts val="0"/>
                        </a:spcBef>
                        <a:spcAft>
                          <a:spcPts val="0"/>
                        </a:spcAft>
                      </a:pPr>
                      <a:r>
                        <a:rPr lang="en-US" sz="2000">
                          <a:effectLst/>
                        </a:rPr>
                        <a:t>Patrol</a:t>
                      </a:r>
                      <a:endParaRPr lang="en-US" sz="2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r">
                        <a:lnSpc>
                          <a:spcPct val="115000"/>
                        </a:lnSpc>
                        <a:spcBef>
                          <a:spcPts val="0"/>
                        </a:spcBef>
                        <a:spcAft>
                          <a:spcPts val="0"/>
                        </a:spcAft>
                      </a:pPr>
                      <a:r>
                        <a:rPr lang="en-US" sz="2000">
                          <a:effectLst/>
                        </a:rPr>
                        <a:t>5,355,280</a:t>
                      </a:r>
                      <a:endParaRPr lang="en-US" sz="2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r>
              <a:tr h="190500">
                <a:tc>
                  <a:txBody>
                    <a:bodyPr/>
                    <a:lstStyle/>
                    <a:p>
                      <a:pPr marL="0" marR="0">
                        <a:lnSpc>
                          <a:spcPct val="115000"/>
                        </a:lnSpc>
                        <a:spcBef>
                          <a:spcPts val="0"/>
                        </a:spcBef>
                        <a:spcAft>
                          <a:spcPts val="0"/>
                        </a:spcAft>
                      </a:pPr>
                      <a:r>
                        <a:rPr lang="en-US" sz="2000">
                          <a:effectLst/>
                        </a:rPr>
                        <a:t>Troopers</a:t>
                      </a:r>
                      <a:endParaRPr lang="en-US" sz="2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nSpc>
                          <a:spcPct val="115000"/>
                        </a:lnSpc>
                        <a:spcBef>
                          <a:spcPts val="0"/>
                        </a:spcBef>
                        <a:spcAft>
                          <a:spcPts val="0"/>
                        </a:spcAft>
                      </a:pPr>
                      <a:r>
                        <a:rPr lang="en-US" sz="2000">
                          <a:effectLst/>
                        </a:rPr>
                        <a:t>Administration</a:t>
                      </a:r>
                      <a:endParaRPr lang="en-US" sz="2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r">
                        <a:lnSpc>
                          <a:spcPct val="115000"/>
                        </a:lnSpc>
                        <a:spcBef>
                          <a:spcPts val="0"/>
                        </a:spcBef>
                        <a:spcAft>
                          <a:spcPts val="0"/>
                        </a:spcAft>
                      </a:pPr>
                      <a:r>
                        <a:rPr lang="en-US" sz="2000" dirty="0">
                          <a:effectLst/>
                        </a:rPr>
                        <a:t>1,439,370</a:t>
                      </a:r>
                      <a:endParaRPr lang="en-US" sz="24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r>
            </a:tbl>
          </a:graphicData>
        </a:graphic>
      </p:graphicFrame>
    </p:spTree>
    <p:extLst>
      <p:ext uri="{BB962C8B-B14F-4D97-AF65-F5344CB8AC3E}">
        <p14:creationId xmlns:p14="http://schemas.microsoft.com/office/powerpoint/2010/main" val="122099145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Learning Objectives:</a:t>
            </a:r>
            <a:br>
              <a:rPr lang="en-US" b="1" dirty="0"/>
            </a:br>
            <a:endParaRPr lang="en-US" dirty="0"/>
          </a:p>
        </p:txBody>
      </p:sp>
      <p:sp>
        <p:nvSpPr>
          <p:cNvPr id="3" name="Content Placeholder 2"/>
          <p:cNvSpPr>
            <a:spLocks noGrp="1"/>
          </p:cNvSpPr>
          <p:nvPr>
            <p:ph idx="1"/>
          </p:nvPr>
        </p:nvSpPr>
        <p:spPr/>
        <p:txBody>
          <a:bodyPr/>
          <a:lstStyle/>
          <a:p>
            <a:pPr lvl="0"/>
            <a:r>
              <a:rPr lang="en-US" dirty="0" smtClean="0"/>
              <a:t>Understand </a:t>
            </a:r>
            <a:r>
              <a:rPr lang="en-US" dirty="0"/>
              <a:t>budget presentation and delivery</a:t>
            </a:r>
          </a:p>
          <a:p>
            <a:pPr lvl="1"/>
            <a:r>
              <a:rPr lang="en-US" dirty="0"/>
              <a:t>Understand oral delivery of the budget</a:t>
            </a:r>
          </a:p>
          <a:p>
            <a:pPr lvl="1"/>
            <a:r>
              <a:rPr lang="en-US" dirty="0"/>
              <a:t>Understand legislative budget testimony</a:t>
            </a:r>
          </a:p>
          <a:p>
            <a:pPr lvl="1"/>
            <a:r>
              <a:rPr lang="en-US" dirty="0"/>
              <a:t>Prepare for legislative budget testimony</a:t>
            </a:r>
          </a:p>
          <a:p>
            <a:pPr lvl="0"/>
            <a:r>
              <a:rPr lang="en-US" dirty="0"/>
              <a:t>Understand legislative review</a:t>
            </a:r>
          </a:p>
          <a:p>
            <a:pPr lvl="1"/>
            <a:r>
              <a:rPr lang="en-US" dirty="0"/>
              <a:t>Understand the legislative budget review process</a:t>
            </a:r>
          </a:p>
          <a:p>
            <a:pPr lvl="1"/>
            <a:r>
              <a:rPr lang="en-US" dirty="0"/>
              <a:t>Understand the tools used in a typical legislative budget review</a:t>
            </a:r>
          </a:p>
          <a:p>
            <a:endParaRPr lang="en-US" dirty="0"/>
          </a:p>
        </p:txBody>
      </p:sp>
    </p:spTree>
    <p:extLst>
      <p:ext uri="{BB962C8B-B14F-4D97-AF65-F5344CB8AC3E}">
        <p14:creationId xmlns:p14="http://schemas.microsoft.com/office/powerpoint/2010/main" val="186039461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Legislative Process</a:t>
            </a:r>
            <a:endParaRPr lang="en-US" dirty="0"/>
          </a:p>
        </p:txBody>
      </p:sp>
      <p:sp>
        <p:nvSpPr>
          <p:cNvPr id="3" name="Content Placeholder 2"/>
          <p:cNvSpPr>
            <a:spLocks noGrp="1"/>
          </p:cNvSpPr>
          <p:nvPr>
            <p:ph idx="1"/>
          </p:nvPr>
        </p:nvSpPr>
        <p:spPr/>
        <p:txBody>
          <a:bodyPr>
            <a:normAutofit/>
          </a:bodyPr>
          <a:lstStyle/>
          <a:p>
            <a:pPr lvl="0"/>
            <a:r>
              <a:rPr lang="en-US" dirty="0"/>
              <a:t>Receive the budget proposal from the executive, along with testimony from the executive or a senior representative.</a:t>
            </a:r>
          </a:p>
          <a:p>
            <a:pPr lvl="0"/>
            <a:r>
              <a:rPr lang="en-US" dirty="0"/>
              <a:t>Assign the major parts of the budget proposal to committees.</a:t>
            </a:r>
          </a:p>
          <a:p>
            <a:pPr lvl="0"/>
            <a:r>
              <a:rPr lang="en-US" dirty="0"/>
              <a:t>Hold hearings in which the legislature receives testimony, sometimes from numerous budget units (agencies or departments).</a:t>
            </a:r>
          </a:p>
          <a:p>
            <a:pPr lvl="0"/>
            <a:r>
              <a:rPr lang="en-US" dirty="0"/>
              <a:t>Have staff review the technical quality of the budget (in smaller jurisdictions, the members of the legislature conduct this analysis themselves</a:t>
            </a:r>
            <a:r>
              <a:rPr lang="en-US" dirty="0" smtClean="0"/>
              <a:t>).</a:t>
            </a:r>
          </a:p>
        </p:txBody>
      </p:sp>
    </p:spTree>
    <p:extLst>
      <p:ext uri="{BB962C8B-B14F-4D97-AF65-F5344CB8AC3E}">
        <p14:creationId xmlns:p14="http://schemas.microsoft.com/office/powerpoint/2010/main" val="263022459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Legislative Process (cont.)</a:t>
            </a:r>
            <a:endParaRPr lang="en-US" dirty="0"/>
          </a:p>
        </p:txBody>
      </p:sp>
      <p:sp>
        <p:nvSpPr>
          <p:cNvPr id="3" name="Content Placeholder 2"/>
          <p:cNvSpPr>
            <a:spLocks noGrp="1"/>
          </p:cNvSpPr>
          <p:nvPr>
            <p:ph idx="1"/>
          </p:nvPr>
        </p:nvSpPr>
        <p:spPr/>
        <p:txBody>
          <a:bodyPr/>
          <a:lstStyle/>
          <a:p>
            <a:pPr lvl="0"/>
            <a:r>
              <a:rPr lang="en-US" dirty="0" smtClean="0"/>
              <a:t>Adjust the budget for perceived shortcomings.</a:t>
            </a:r>
          </a:p>
          <a:p>
            <a:pPr lvl="0"/>
            <a:r>
              <a:rPr lang="en-US" dirty="0" smtClean="0"/>
              <a:t>Adjust the budget for policy preferences (the fiscal impact of substantive policy decisions).</a:t>
            </a:r>
          </a:p>
          <a:p>
            <a:pPr lvl="0"/>
            <a:r>
              <a:rPr lang="en-US" dirty="0" smtClean="0"/>
              <a:t>Make committee reports to approve decisions.</a:t>
            </a:r>
          </a:p>
          <a:p>
            <a:pPr lvl="0"/>
            <a:r>
              <a:rPr lang="en-US" dirty="0" smtClean="0"/>
              <a:t>Update the text of a proposed appropriation act or ordinance to reflect the modifications recommended by committee reports.</a:t>
            </a:r>
          </a:p>
          <a:p>
            <a:pPr lvl="0"/>
            <a:r>
              <a:rPr lang="en-US" dirty="0" smtClean="0"/>
              <a:t>Vote to approve the appropriation act, usually subject to amendment.</a:t>
            </a:r>
          </a:p>
          <a:p>
            <a:pPr lvl="0"/>
            <a:r>
              <a:rPr lang="en-US" dirty="0" smtClean="0"/>
              <a:t>In bicameral legislatures, reconcile differences between the two chambers and reapprove the act.</a:t>
            </a:r>
          </a:p>
          <a:p>
            <a:endParaRPr lang="en-US" dirty="0"/>
          </a:p>
        </p:txBody>
      </p:sp>
    </p:spTree>
    <p:extLst>
      <p:ext uri="{BB962C8B-B14F-4D97-AF65-F5344CB8AC3E}">
        <p14:creationId xmlns:p14="http://schemas.microsoft.com/office/powerpoint/2010/main" val="330894463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 few legislative testimony guidelines:</a:t>
            </a:r>
            <a:endParaRPr lang="en-US" dirty="0"/>
          </a:p>
        </p:txBody>
      </p:sp>
      <p:sp>
        <p:nvSpPr>
          <p:cNvPr id="3" name="Content Placeholder 2"/>
          <p:cNvSpPr>
            <a:spLocks noGrp="1"/>
          </p:cNvSpPr>
          <p:nvPr>
            <p:ph idx="1"/>
          </p:nvPr>
        </p:nvSpPr>
        <p:spPr/>
        <p:txBody>
          <a:bodyPr/>
          <a:lstStyle/>
          <a:p>
            <a:pPr lvl="0"/>
            <a:r>
              <a:rPr lang="en-US" dirty="0"/>
              <a:t>Message</a:t>
            </a:r>
          </a:p>
          <a:p>
            <a:pPr lvl="0"/>
            <a:r>
              <a:rPr lang="en-US" dirty="0"/>
              <a:t>Focus</a:t>
            </a:r>
          </a:p>
          <a:p>
            <a:pPr lvl="0"/>
            <a:r>
              <a:rPr lang="en-US" dirty="0"/>
              <a:t>Clarity</a:t>
            </a:r>
          </a:p>
          <a:p>
            <a:pPr lvl="0"/>
            <a:r>
              <a:rPr lang="en-US" dirty="0"/>
              <a:t>Preparedness</a:t>
            </a:r>
          </a:p>
          <a:p>
            <a:pPr lvl="0"/>
            <a:r>
              <a:rPr lang="en-US" dirty="0"/>
              <a:t>Loyalty</a:t>
            </a:r>
          </a:p>
          <a:p>
            <a:endParaRPr lang="en-US" dirty="0"/>
          </a:p>
        </p:txBody>
      </p:sp>
    </p:spTree>
    <p:extLst>
      <p:ext uri="{BB962C8B-B14F-4D97-AF65-F5344CB8AC3E}">
        <p14:creationId xmlns:p14="http://schemas.microsoft.com/office/powerpoint/2010/main" val="246749027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Message</a:t>
            </a:r>
            <a:endParaRPr lang="en-US" dirty="0"/>
          </a:p>
        </p:txBody>
      </p:sp>
      <p:sp>
        <p:nvSpPr>
          <p:cNvPr id="3" name="Content Placeholder 2"/>
          <p:cNvSpPr>
            <a:spLocks noGrp="1"/>
          </p:cNvSpPr>
          <p:nvPr>
            <p:ph idx="1"/>
          </p:nvPr>
        </p:nvSpPr>
        <p:spPr/>
        <p:txBody>
          <a:bodyPr>
            <a:normAutofit fontScale="92500" lnSpcReduction="10000"/>
          </a:bodyPr>
          <a:lstStyle/>
          <a:p>
            <a:pPr lvl="0"/>
            <a:r>
              <a:rPr lang="en-US" dirty="0"/>
              <a:t>Your program or project meets an important public purpose.</a:t>
            </a:r>
          </a:p>
          <a:p>
            <a:pPr lvl="0"/>
            <a:r>
              <a:rPr lang="en-US" dirty="0"/>
              <a:t>You are serving an identified number of constituents of the legislative body.</a:t>
            </a:r>
          </a:p>
          <a:p>
            <a:pPr lvl="0"/>
            <a:r>
              <a:rPr lang="en-US" dirty="0"/>
              <a:t>You need a specified amount of money in the budget year</a:t>
            </a:r>
            <a:r>
              <a:rPr lang="en-US" dirty="0" smtClean="0"/>
              <a:t>.</a:t>
            </a:r>
          </a:p>
          <a:p>
            <a:pPr marL="0" lvl="0" indent="0">
              <a:buNone/>
            </a:pPr>
            <a:r>
              <a:rPr lang="en-US" dirty="0" smtClean="0"/>
              <a:t>ONLY WHERE RELEVANT:</a:t>
            </a:r>
            <a:endParaRPr lang="en-US" dirty="0"/>
          </a:p>
          <a:p>
            <a:pPr lvl="0"/>
            <a:r>
              <a:rPr lang="en-US" dirty="0"/>
              <a:t>You are proposing one or two specific and important new program elements that will serve identified (by count and characteristics, such as age and relevant demographics) people who have specific needs.</a:t>
            </a:r>
          </a:p>
          <a:p>
            <a:pPr lvl="0"/>
            <a:r>
              <a:rPr lang="en-US" dirty="0"/>
              <a:t>These program elements will have specific costs in the budget year.</a:t>
            </a:r>
          </a:p>
          <a:p>
            <a:pPr lvl="0"/>
            <a:r>
              <a:rPr lang="en-US" dirty="0"/>
              <a:t>Possibly, you should include a brief anecdote to communicate the need of a constituent who will benefit from one of these new program elements. Leave the constituent anonymous under most circumstances.</a:t>
            </a:r>
          </a:p>
          <a:p>
            <a:pPr lvl="0"/>
            <a:endParaRPr lang="en-US" dirty="0"/>
          </a:p>
          <a:p>
            <a:endParaRPr lang="en-US" dirty="0"/>
          </a:p>
        </p:txBody>
      </p:sp>
    </p:spTree>
    <p:extLst>
      <p:ext uri="{BB962C8B-B14F-4D97-AF65-F5344CB8AC3E}">
        <p14:creationId xmlns:p14="http://schemas.microsoft.com/office/powerpoint/2010/main" val="69374809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Focus: Avoid These</a:t>
            </a:r>
            <a:endParaRPr lang="en-US" dirty="0"/>
          </a:p>
        </p:txBody>
      </p:sp>
      <p:sp>
        <p:nvSpPr>
          <p:cNvPr id="3" name="Content Placeholder 2"/>
          <p:cNvSpPr>
            <a:spLocks noGrp="1"/>
          </p:cNvSpPr>
          <p:nvPr>
            <p:ph idx="1"/>
          </p:nvPr>
        </p:nvSpPr>
        <p:spPr/>
        <p:txBody>
          <a:bodyPr/>
          <a:lstStyle/>
          <a:p>
            <a:pPr lvl="0"/>
            <a:r>
              <a:rPr lang="en-US" dirty="0"/>
              <a:t>Presenting excessive quantitative information, such as complex tables that prove that your numbers are correct (unless this is the specific point of a hearing where accuracy has been challenged)</a:t>
            </a:r>
          </a:p>
          <a:p>
            <a:pPr lvl="0"/>
            <a:r>
              <a:rPr lang="en-US" dirty="0"/>
              <a:t>Hedges and conditions that make your central message complex and confusing. </a:t>
            </a:r>
            <a:endParaRPr lang="en-US" dirty="0" smtClean="0"/>
          </a:p>
          <a:p>
            <a:pPr lvl="0"/>
            <a:r>
              <a:rPr lang="en-US" dirty="0" smtClean="0"/>
              <a:t>Extended </a:t>
            </a:r>
            <a:r>
              <a:rPr lang="en-US" dirty="0"/>
              <a:t>responses to questions that move away from your message</a:t>
            </a:r>
          </a:p>
          <a:p>
            <a:pPr lvl="0"/>
            <a:r>
              <a:rPr lang="en-US" dirty="0"/>
              <a:t>Continuing to testify when time has </a:t>
            </a:r>
            <a:r>
              <a:rPr lang="en-US" dirty="0" smtClean="0"/>
              <a:t>expired.</a:t>
            </a:r>
            <a:endParaRPr lang="en-US" dirty="0"/>
          </a:p>
        </p:txBody>
      </p:sp>
    </p:spTree>
    <p:extLst>
      <p:ext uri="{BB962C8B-B14F-4D97-AF65-F5344CB8AC3E}">
        <p14:creationId xmlns:p14="http://schemas.microsoft.com/office/powerpoint/2010/main" val="382843315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Clarity</a:t>
            </a:r>
            <a:endParaRPr lang="en-US" dirty="0"/>
          </a:p>
        </p:txBody>
      </p:sp>
      <p:sp>
        <p:nvSpPr>
          <p:cNvPr id="3" name="Content Placeholder 2"/>
          <p:cNvSpPr>
            <a:spLocks noGrp="1"/>
          </p:cNvSpPr>
          <p:nvPr>
            <p:ph idx="1"/>
          </p:nvPr>
        </p:nvSpPr>
        <p:spPr/>
        <p:txBody>
          <a:bodyPr/>
          <a:lstStyle/>
          <a:p>
            <a:r>
              <a:rPr lang="en-US" dirty="0" smtClean="0"/>
              <a:t>Simplicity</a:t>
            </a:r>
          </a:p>
          <a:p>
            <a:r>
              <a:rPr lang="en-US" dirty="0" smtClean="0"/>
              <a:t>Small number of slides</a:t>
            </a:r>
          </a:p>
          <a:p>
            <a:r>
              <a:rPr lang="en-US" dirty="0" smtClean="0"/>
              <a:t>Exact numbers in graphs</a:t>
            </a:r>
          </a:p>
          <a:p>
            <a:endParaRPr lang="en-US" dirty="0"/>
          </a:p>
          <a:p>
            <a:r>
              <a:rPr lang="en-US" dirty="0" smtClean="0"/>
              <a:t>Provide complex information in supplemental written material</a:t>
            </a:r>
            <a:endParaRPr lang="en-US" dirty="0"/>
          </a:p>
        </p:txBody>
      </p:sp>
    </p:spTree>
    <p:extLst>
      <p:ext uri="{BB962C8B-B14F-4D97-AF65-F5344CB8AC3E}">
        <p14:creationId xmlns:p14="http://schemas.microsoft.com/office/powerpoint/2010/main" val="392518863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Preparedness</a:t>
            </a:r>
            <a:endParaRPr lang="en-US" dirty="0"/>
          </a:p>
        </p:txBody>
      </p:sp>
      <p:sp>
        <p:nvSpPr>
          <p:cNvPr id="3" name="Content Placeholder 2"/>
          <p:cNvSpPr>
            <a:spLocks noGrp="1"/>
          </p:cNvSpPr>
          <p:nvPr>
            <p:ph idx="1"/>
          </p:nvPr>
        </p:nvSpPr>
        <p:spPr/>
        <p:txBody>
          <a:bodyPr/>
          <a:lstStyle/>
          <a:p>
            <a:r>
              <a:rPr lang="en-US" dirty="0" smtClean="0"/>
              <a:t>Have a plan for questions</a:t>
            </a:r>
          </a:p>
          <a:p>
            <a:r>
              <a:rPr lang="en-US" dirty="0" smtClean="0"/>
              <a:t>Bring relevant staff</a:t>
            </a:r>
          </a:p>
          <a:p>
            <a:r>
              <a:rPr lang="en-US" dirty="0" smtClean="0"/>
              <a:t>Never speak off-the-cuff</a:t>
            </a:r>
          </a:p>
          <a:p>
            <a:r>
              <a:rPr lang="en-US" dirty="0" smtClean="0"/>
              <a:t>Give a prompt time to return unavailable information</a:t>
            </a:r>
            <a:endParaRPr lang="en-US" dirty="0"/>
          </a:p>
        </p:txBody>
      </p:sp>
    </p:spTree>
    <p:extLst>
      <p:ext uri="{BB962C8B-B14F-4D97-AF65-F5344CB8AC3E}">
        <p14:creationId xmlns:p14="http://schemas.microsoft.com/office/powerpoint/2010/main" val="103409372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81</TotalTime>
  <Words>662</Words>
  <Application>Microsoft Office PowerPoint</Application>
  <PresentationFormat>Widescreen</PresentationFormat>
  <Paragraphs>176</Paragraphs>
  <Slides>19</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19</vt:i4>
      </vt:variant>
    </vt:vector>
  </HeadingPairs>
  <TitlesOfParts>
    <vt:vector size="24" baseType="lpstr">
      <vt:lpstr>Arial</vt:lpstr>
      <vt:lpstr>Calibri</vt:lpstr>
      <vt:lpstr>Calibri Light</vt:lpstr>
      <vt:lpstr>Times New Roman</vt:lpstr>
      <vt:lpstr>Office Theme</vt:lpstr>
      <vt:lpstr>Budget Tools 2nd Ed.</vt:lpstr>
      <vt:lpstr>Learning Objectives: </vt:lpstr>
      <vt:lpstr>Legislative Process</vt:lpstr>
      <vt:lpstr>Legislative Process (cont.)</vt:lpstr>
      <vt:lpstr>A few legislative testimony guidelines:</vt:lpstr>
      <vt:lpstr>Message</vt:lpstr>
      <vt:lpstr>Focus: Avoid These</vt:lpstr>
      <vt:lpstr>Clarity</vt:lpstr>
      <vt:lpstr>Preparedness</vt:lpstr>
      <vt:lpstr>Loyalty</vt:lpstr>
      <vt:lpstr>Legislative Analyst’s Tools</vt:lpstr>
      <vt:lpstr>Example Memorandum Summary (excerpt)</vt:lpstr>
      <vt:lpstr>Table from Briefing Paper</vt:lpstr>
      <vt:lpstr>Example Highlight in Briefing Paper</vt:lpstr>
      <vt:lpstr>Example Program Changes In Briefing Paper</vt:lpstr>
      <vt:lpstr>Example transaction table</vt:lpstr>
      <vt:lpstr>Table 16.1 Departments, Expenditures, and Funding Sources</vt:lpstr>
      <vt:lpstr>Table 16.2 Personnel and Nonpersonnel Funding Sources</vt:lpstr>
      <vt:lpstr>Table 16.3 Expenditures by Department and Program</vt:lpstr>
    </vt:vector>
  </TitlesOfParts>
  <Company>Hewlett-Packard Company</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Budget Tools 2nd Ed.</dc:title>
  <dc:creator>Dan Williams</dc:creator>
  <cp:lastModifiedBy>Dan Williams</cp:lastModifiedBy>
  <cp:revision>15</cp:revision>
  <dcterms:created xsi:type="dcterms:W3CDTF">2014-08-08T22:51:06Z</dcterms:created>
  <dcterms:modified xsi:type="dcterms:W3CDTF">2014-08-09T19:50:29Z</dcterms:modified>
</cp:coreProperties>
</file>